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HK Modular" charset="1" panose="00000800000000000000"/>
      <p:regular r:id="rId45"/>
    </p:embeddedFont>
    <p:embeddedFont>
      <p:font typeface="Horizon" charset="1" panose="02000500000000000000"/>
      <p:regular r:id="rId46"/>
    </p:embeddedFont>
    <p:embeddedFont>
      <p:font typeface="Poppins Light" charset="1" panose="00000400000000000000"/>
      <p:regular r:id="rId47"/>
    </p:embeddedFont>
    <p:embeddedFont>
      <p:font typeface="Poppins Semi-Bold" charset="1" panose="00000700000000000000"/>
      <p:regular r:id="rId48"/>
    </p:embeddedFont>
    <p:embeddedFont>
      <p:font typeface="Poppins Bold" charset="1" panose="00000800000000000000"/>
      <p:regular r:id="rId49"/>
    </p:embeddedFont>
    <p:embeddedFont>
      <p:font typeface="Poppins" charset="1" panose="000005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5.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7.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8.jpeg" Type="http://schemas.openxmlformats.org/officeDocument/2006/relationships/image"/><Relationship Id="rId6" Target="../media/image3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0.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42.jpeg" Type="http://schemas.openxmlformats.org/officeDocument/2006/relationships/image"/><Relationship Id="rId6" Target="../media/image4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16.jpeg" Type="http://schemas.openxmlformats.org/officeDocument/2006/relationships/image"/><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jpeg" Type="http://schemas.openxmlformats.org/officeDocument/2006/relationships/image"/><Relationship Id="rId9"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615808" y="-547517"/>
            <a:ext cx="9030960" cy="11146926"/>
            <a:chOff x="0" y="0"/>
            <a:chExt cx="2378524" cy="2935816"/>
          </a:xfrm>
        </p:grpSpPr>
        <p:sp>
          <p:nvSpPr>
            <p:cNvPr name="Freeform 4" id="4"/>
            <p:cNvSpPr/>
            <p:nvPr/>
          </p:nvSpPr>
          <p:spPr>
            <a:xfrm flipH="false" flipV="false" rot="0">
              <a:off x="0" y="0"/>
              <a:ext cx="2378524" cy="2935816"/>
            </a:xfrm>
            <a:custGeom>
              <a:avLst/>
              <a:gdLst/>
              <a:ahLst/>
              <a:cxnLst/>
              <a:rect r="r" b="b" t="t" l="l"/>
              <a:pathLst>
                <a:path h="2935816" w="2378524">
                  <a:moveTo>
                    <a:pt x="0" y="0"/>
                  </a:moveTo>
                  <a:lnTo>
                    <a:pt x="2378524" y="0"/>
                  </a:lnTo>
                  <a:lnTo>
                    <a:pt x="2378524" y="2935816"/>
                  </a:lnTo>
                  <a:lnTo>
                    <a:pt x="0" y="2935816"/>
                  </a:lnTo>
                  <a:close/>
                </a:path>
              </a:pathLst>
            </a:custGeom>
            <a:gradFill rotWithShape="true">
              <a:gsLst>
                <a:gs pos="0">
                  <a:srgbClr val="071121">
                    <a:alpha val="100000"/>
                  </a:srgbClr>
                </a:gs>
                <a:gs pos="50000">
                  <a:srgbClr val="060F1F">
                    <a:alpha val="78500"/>
                  </a:srgbClr>
                </a:gs>
                <a:gs pos="100000">
                  <a:srgbClr val="060F1F">
                    <a:alpha val="0"/>
                  </a:srgbClr>
                </a:gs>
              </a:gsLst>
              <a:lin ang="0"/>
            </a:gradFill>
          </p:spPr>
        </p:sp>
        <p:sp>
          <p:nvSpPr>
            <p:cNvPr name="TextBox 5" id="5"/>
            <p:cNvSpPr txBox="true"/>
            <p:nvPr/>
          </p:nvSpPr>
          <p:spPr>
            <a:xfrm>
              <a:off x="0" y="0"/>
              <a:ext cx="2378524" cy="2935816"/>
            </a:xfrm>
            <a:prstGeom prst="rect">
              <a:avLst/>
            </a:prstGeom>
          </p:spPr>
          <p:txBody>
            <a:bodyPr anchor="ctr" rtlCol="false" tIns="50800" lIns="50800" bIns="50800" rIns="50800"/>
            <a:lstStyle/>
            <a:p>
              <a:pPr algn="ctr">
                <a:lnSpc>
                  <a:spcPts val="1917"/>
                </a:lnSpc>
              </a:pPr>
            </a:p>
          </p:txBody>
        </p:sp>
      </p:grpSp>
      <p:grpSp>
        <p:nvGrpSpPr>
          <p:cNvPr name="Group 6" id="6"/>
          <p:cNvGrpSpPr/>
          <p:nvPr/>
        </p:nvGrpSpPr>
        <p:grpSpPr>
          <a:xfrm rot="0">
            <a:off x="2092719" y="3995095"/>
            <a:ext cx="14371257" cy="2061703"/>
            <a:chOff x="0" y="0"/>
            <a:chExt cx="3785022" cy="543000"/>
          </a:xfrm>
        </p:grpSpPr>
        <p:sp>
          <p:nvSpPr>
            <p:cNvPr name="Freeform 7" id="7"/>
            <p:cNvSpPr/>
            <p:nvPr/>
          </p:nvSpPr>
          <p:spPr>
            <a:xfrm flipH="false" flipV="false" rot="0">
              <a:off x="0" y="0"/>
              <a:ext cx="3785022" cy="543000"/>
            </a:xfrm>
            <a:custGeom>
              <a:avLst/>
              <a:gdLst/>
              <a:ahLst/>
              <a:cxnLst/>
              <a:rect r="r" b="b" t="t" l="l"/>
              <a:pathLst>
                <a:path h="543000" w="3785022">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sp>
        <p:sp>
          <p:nvSpPr>
            <p:cNvPr name="TextBox 8" id="8"/>
            <p:cNvSpPr txBox="true"/>
            <p:nvPr/>
          </p:nvSpPr>
          <p:spPr>
            <a:xfrm>
              <a:off x="0" y="0"/>
              <a:ext cx="3785022" cy="543000"/>
            </a:xfrm>
            <a:prstGeom prst="rect">
              <a:avLst/>
            </a:prstGeom>
          </p:spPr>
          <p:txBody>
            <a:bodyPr anchor="ctr" rtlCol="false" tIns="50800" lIns="50800" bIns="50800" rIns="50800"/>
            <a:lstStyle/>
            <a:p>
              <a:pPr algn="ctr">
                <a:lnSpc>
                  <a:spcPts val="1917"/>
                </a:lnSpc>
              </a:pPr>
            </a:p>
          </p:txBody>
        </p:sp>
      </p:grpSp>
      <p:sp>
        <p:nvSpPr>
          <p:cNvPr name="Freeform 9" id="9"/>
          <p:cNvSpPr/>
          <p:nvPr/>
        </p:nvSpPr>
        <p:spPr>
          <a:xfrm flipH="false" flipV="false" rot="0">
            <a:off x="6390505" y="2698354"/>
            <a:ext cx="593393" cy="593393"/>
          </a:xfrm>
          <a:custGeom>
            <a:avLst/>
            <a:gdLst/>
            <a:ahLst/>
            <a:cxnLst/>
            <a:rect r="r" b="b" t="t" l="l"/>
            <a:pathLst>
              <a:path h="593393" w="593393">
                <a:moveTo>
                  <a:pt x="0" y="0"/>
                </a:moveTo>
                <a:lnTo>
                  <a:pt x="593393" y="0"/>
                </a:lnTo>
                <a:lnTo>
                  <a:pt x="593393" y="593393"/>
                </a:lnTo>
                <a:lnTo>
                  <a:pt x="0" y="593393"/>
                </a:lnTo>
                <a:lnTo>
                  <a:pt x="0" y="0"/>
                </a:lnTo>
                <a:close/>
              </a:path>
            </a:pathLst>
          </a:custGeom>
          <a:blipFill>
            <a:blip r:embed="rId3">
              <a:alphaModFix amt="68000"/>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62708" y="795954"/>
            <a:ext cx="331984" cy="202810"/>
            <a:chOff x="0" y="0"/>
            <a:chExt cx="442646" cy="270414"/>
          </a:xfrm>
        </p:grpSpPr>
        <p:grpSp>
          <p:nvGrpSpPr>
            <p:cNvPr name="Group 11" id="11"/>
            <p:cNvGrpSpPr/>
            <p:nvPr/>
          </p:nvGrpSpPr>
          <p:grpSpPr>
            <a:xfrm rot="0">
              <a:off x="0" y="0"/>
              <a:ext cx="442646" cy="63500"/>
              <a:chOff x="0" y="0"/>
              <a:chExt cx="87436" cy="12543"/>
            </a:xfrm>
          </p:grpSpPr>
          <p:sp>
            <p:nvSpPr>
              <p:cNvPr name="Freeform 12" id="12"/>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3" id="13"/>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4" id="14"/>
            <p:cNvGrpSpPr/>
            <p:nvPr/>
          </p:nvGrpSpPr>
          <p:grpSpPr>
            <a:xfrm rot="0">
              <a:off x="0" y="105314"/>
              <a:ext cx="442646" cy="63500"/>
              <a:chOff x="0" y="0"/>
              <a:chExt cx="87436" cy="12543"/>
            </a:xfrm>
          </p:grpSpPr>
          <p:sp>
            <p:nvSpPr>
              <p:cNvPr name="Freeform 15" id="1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6" id="1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7" id="17"/>
            <p:cNvGrpSpPr/>
            <p:nvPr/>
          </p:nvGrpSpPr>
          <p:grpSpPr>
            <a:xfrm rot="0">
              <a:off x="0" y="206914"/>
              <a:ext cx="442646" cy="63500"/>
              <a:chOff x="0" y="0"/>
              <a:chExt cx="87436" cy="12543"/>
            </a:xfrm>
          </p:grpSpPr>
          <p:sp>
            <p:nvSpPr>
              <p:cNvPr name="Freeform 18" id="1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9" id="1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20" id="20"/>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2485525" y="4658973"/>
            <a:ext cx="13585644" cy="1054780"/>
          </a:xfrm>
          <a:prstGeom prst="rect">
            <a:avLst/>
          </a:prstGeom>
        </p:spPr>
        <p:txBody>
          <a:bodyPr anchor="t" rtlCol="false" tIns="0" lIns="0" bIns="0" rIns="0">
            <a:spAutoFit/>
          </a:bodyPr>
          <a:lstStyle/>
          <a:p>
            <a:pPr algn="ctr">
              <a:lnSpc>
                <a:spcPts val="8137"/>
              </a:lnSpc>
              <a:spcBef>
                <a:spcPct val="0"/>
              </a:spcBef>
            </a:pPr>
            <a:r>
              <a:rPr lang="en-US" sz="7534" spc="949">
                <a:solidFill>
                  <a:srgbClr val="FFFFFF"/>
                </a:solidFill>
                <a:latin typeface="HK Modular"/>
                <a:ea typeface="HK Modular"/>
                <a:cs typeface="HK Modular"/>
                <a:sym typeface="HK Modular"/>
              </a:rPr>
              <a:t>Red Teaming</a:t>
            </a:r>
          </a:p>
        </p:txBody>
      </p:sp>
      <p:sp>
        <p:nvSpPr>
          <p:cNvPr name="TextBox 22" id="22"/>
          <p:cNvSpPr txBox="true"/>
          <p:nvPr/>
        </p:nvSpPr>
        <p:spPr>
          <a:xfrm rot="0">
            <a:off x="7252860" y="2878167"/>
            <a:ext cx="4077444" cy="413580"/>
          </a:xfrm>
          <a:prstGeom prst="rect">
            <a:avLst/>
          </a:prstGeom>
        </p:spPr>
        <p:txBody>
          <a:bodyPr anchor="t" rtlCol="false" tIns="0" lIns="0" bIns="0" rIns="0">
            <a:spAutoFit/>
          </a:bodyPr>
          <a:lstStyle/>
          <a:p>
            <a:pPr algn="l">
              <a:lnSpc>
                <a:spcPts val="2983"/>
              </a:lnSpc>
              <a:spcBef>
                <a:spcPct val="0"/>
              </a:spcBef>
            </a:pPr>
            <a:r>
              <a:rPr lang="en-US" sz="2762">
                <a:solidFill>
                  <a:srgbClr val="FFFFFF">
                    <a:alpha val="80784"/>
                  </a:srgbClr>
                </a:solidFill>
                <a:latin typeface="Horizon"/>
                <a:ea typeface="Horizon"/>
                <a:cs typeface="Horizon"/>
                <a:sym typeface="Horizon"/>
              </a:rPr>
              <a:t>DEPI PROJECT</a:t>
            </a:r>
          </a:p>
        </p:txBody>
      </p:sp>
      <p:sp>
        <p:nvSpPr>
          <p:cNvPr name="TextBox 23" id="23"/>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pPr>
            <a:r>
              <a:rPr lang="en-US" sz="6252" spc="787">
                <a:solidFill>
                  <a:srgbClr val="FFFFFF"/>
                </a:solidFill>
                <a:latin typeface="HK Modular"/>
                <a:ea typeface="HK Modular"/>
                <a:cs typeface="HK Modular"/>
                <a:sym typeface="HK Modular"/>
              </a:rPr>
              <a:t>1-Scan &amp;</a:t>
            </a:r>
          </a:p>
          <a:p>
            <a:pPr algn="l">
              <a:lnSpc>
                <a:spcPts val="6753"/>
              </a:lnSpc>
              <a:spcBef>
                <a:spcPct val="0"/>
              </a:spcBef>
            </a:pPr>
            <a:r>
              <a:rPr lang="en-US" sz="6252" spc="787">
                <a:solidFill>
                  <a:srgbClr val="FFFFFF"/>
                </a:solidFill>
                <a:latin typeface="HK Modular"/>
                <a:ea typeface="HK Modular"/>
                <a:cs typeface="HK Modular"/>
                <a:sym typeface="HK Modular"/>
              </a:rPr>
              <a:t>Recon</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0" y="3595810"/>
            <a:ext cx="8764046" cy="5037825"/>
          </a:xfrm>
          <a:custGeom>
            <a:avLst/>
            <a:gdLst/>
            <a:ahLst/>
            <a:cxnLst/>
            <a:rect r="r" b="b" t="t" l="l"/>
            <a:pathLst>
              <a:path h="5037825" w="8764046">
                <a:moveTo>
                  <a:pt x="0" y="0"/>
                </a:moveTo>
                <a:lnTo>
                  <a:pt x="8764046" y="0"/>
                </a:lnTo>
                <a:lnTo>
                  <a:pt x="8764046" y="5037825"/>
                </a:lnTo>
                <a:lnTo>
                  <a:pt x="0" y="5037825"/>
                </a:lnTo>
                <a:lnTo>
                  <a:pt x="0" y="0"/>
                </a:lnTo>
                <a:close/>
              </a:path>
            </a:pathLst>
          </a:custGeom>
          <a:blipFill>
            <a:blip r:embed="rId5"/>
            <a:stretch>
              <a:fillRect l="0" t="-2002" r="0" b="-2002"/>
            </a:stretch>
          </a:blipFill>
        </p:spPr>
      </p:sp>
      <p:sp>
        <p:nvSpPr>
          <p:cNvPr name="Freeform 19" id="19"/>
          <p:cNvSpPr/>
          <p:nvPr/>
        </p:nvSpPr>
        <p:spPr>
          <a:xfrm flipH="false" flipV="false" rot="0">
            <a:off x="9356897" y="4341340"/>
            <a:ext cx="8445892" cy="3546764"/>
          </a:xfrm>
          <a:custGeom>
            <a:avLst/>
            <a:gdLst/>
            <a:ahLst/>
            <a:cxnLst/>
            <a:rect r="r" b="b" t="t" l="l"/>
            <a:pathLst>
              <a:path h="3546764" w="8445892">
                <a:moveTo>
                  <a:pt x="0" y="0"/>
                </a:moveTo>
                <a:lnTo>
                  <a:pt x="8445891" y="0"/>
                </a:lnTo>
                <a:lnTo>
                  <a:pt x="8445891" y="3546764"/>
                </a:lnTo>
                <a:lnTo>
                  <a:pt x="0" y="3546764"/>
                </a:lnTo>
                <a:lnTo>
                  <a:pt x="0" y="0"/>
                </a:lnTo>
                <a:close/>
              </a:path>
            </a:pathLst>
          </a:custGeom>
          <a:blipFill>
            <a:blip r:embed="rId6"/>
            <a:stretch>
              <a:fillRect l="0" t="0" r="0" b="0"/>
            </a:stretch>
          </a:blipFill>
        </p:spPr>
      </p:sp>
      <p:sp>
        <p:nvSpPr>
          <p:cNvPr name="TextBox 20" id="20"/>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10</a:t>
            </a:r>
          </a:p>
        </p:txBody>
      </p:sp>
      <p:sp>
        <p:nvSpPr>
          <p:cNvPr name="TextBox 21" id="21"/>
          <p:cNvSpPr txBox="true"/>
          <p:nvPr/>
        </p:nvSpPr>
        <p:spPr>
          <a:xfrm rot="0">
            <a:off x="193533" y="1896383"/>
            <a:ext cx="7970930" cy="1496724"/>
          </a:xfrm>
          <a:prstGeom prst="rect">
            <a:avLst/>
          </a:prstGeom>
        </p:spPr>
        <p:txBody>
          <a:bodyPr anchor="t" rtlCol="false" tIns="0" lIns="0" bIns="0" rIns="0">
            <a:spAutoFit/>
          </a:bodyPr>
          <a:lstStyle/>
          <a:p>
            <a:pPr algn="l" marL="463263" indent="-231631" lvl="1">
              <a:lnSpc>
                <a:spcPts val="2939"/>
              </a:lnSpc>
              <a:buFont typeface="Arial"/>
              <a:buChar char="•"/>
            </a:pPr>
            <a:r>
              <a:rPr lang="en-US" sz="2145">
                <a:solidFill>
                  <a:srgbClr val="FFFFFF"/>
                </a:solidFill>
                <a:latin typeface="Poppins Light"/>
                <a:ea typeface="Poppins Light"/>
                <a:cs typeface="Poppins Light"/>
                <a:sym typeface="Poppins Light"/>
              </a:rPr>
              <a:t>I would use dirsearch tool to search for any directory according of second screen we found many directorie</a:t>
            </a:r>
            <a:r>
              <a:rPr lang="en-US" sz="2145">
                <a:solidFill>
                  <a:srgbClr val="FFFFFF"/>
                </a:solidFill>
                <a:latin typeface="Poppins Light"/>
                <a:ea typeface="Poppins Light"/>
                <a:cs typeface="Poppins Light"/>
                <a:sym typeface="Poppins Light"/>
              </a:rPr>
              <a:t>s but most of them is forbidden and finaly I got</a:t>
            </a:r>
          </a:p>
          <a:p>
            <a:pPr algn="l" marL="463263" indent="-231631" lvl="1">
              <a:lnSpc>
                <a:spcPts val="2939"/>
              </a:lnSpc>
              <a:buFont typeface="Arial"/>
              <a:buChar char="•"/>
            </a:pPr>
            <a:r>
              <a:rPr lang="en-US" sz="2145">
                <a:solidFill>
                  <a:srgbClr val="FFFFFF"/>
                </a:solidFill>
                <a:latin typeface="Poppins Light"/>
                <a:ea typeface="Poppins Light"/>
                <a:cs typeface="Poppins Light"/>
                <a:sym typeface="Poppins Light"/>
              </a:rPr>
              <a:t> </a:t>
            </a:r>
            <a:r>
              <a:rPr lang="en-US" sz="2145">
                <a:solidFill>
                  <a:srgbClr val="FC322E"/>
                </a:solidFill>
                <a:latin typeface="Poppins Light"/>
                <a:ea typeface="Poppins Light"/>
                <a:cs typeface="Poppins Light"/>
                <a:sym typeface="Poppins Light"/>
              </a:rPr>
              <a:t>wp-login.php</a:t>
            </a:r>
            <a:r>
              <a:rPr lang="en-US" sz="2145">
                <a:solidFill>
                  <a:srgbClr val="FFFFFF"/>
                </a:solidFill>
                <a:latin typeface="Poppins Light"/>
                <a:ea typeface="Poppins Light"/>
                <a:cs typeface="Poppins Light"/>
                <a:sym typeface="Poppins Light"/>
              </a:rPr>
              <a:t> so that I would visit</a:t>
            </a:r>
            <a:r>
              <a:rPr lang="en-US" sz="2145">
                <a:solidFill>
                  <a:srgbClr val="FC322E"/>
                </a:solidFill>
                <a:latin typeface="Poppins Light"/>
                <a:ea typeface="Poppins Light"/>
                <a:cs typeface="Poppins Light"/>
                <a:sym typeface="Poppins Light"/>
              </a:rPr>
              <a:t> robots.txt</a:t>
            </a:r>
          </a:p>
        </p:txBody>
      </p:sp>
      <p:sp>
        <p:nvSpPr>
          <p:cNvPr name="TextBox 22" id="22"/>
          <p:cNvSpPr txBox="true"/>
          <p:nvPr/>
        </p:nvSpPr>
        <p:spPr>
          <a:xfrm rot="0">
            <a:off x="9688572" y="3004610"/>
            <a:ext cx="7970930" cy="1125249"/>
          </a:xfrm>
          <a:prstGeom prst="rect">
            <a:avLst/>
          </a:prstGeom>
        </p:spPr>
        <p:txBody>
          <a:bodyPr anchor="t" rtlCol="false" tIns="0" lIns="0" bIns="0" rIns="0">
            <a:spAutoFit/>
          </a:bodyPr>
          <a:lstStyle/>
          <a:p>
            <a:pPr algn="l" marL="463263" indent="-231631" lvl="1">
              <a:lnSpc>
                <a:spcPts val="2939"/>
              </a:lnSpc>
              <a:buFont typeface="Arial"/>
              <a:buChar char="•"/>
            </a:pPr>
            <a:r>
              <a:rPr lang="en-US" sz="2145">
                <a:solidFill>
                  <a:srgbClr val="FFFFFF"/>
                </a:solidFill>
                <a:latin typeface="Poppins Light"/>
                <a:ea typeface="Poppins Light"/>
                <a:cs typeface="Poppins Light"/>
                <a:sym typeface="Poppins Light"/>
              </a:rPr>
              <a:t>We found two directrie</a:t>
            </a:r>
            <a:r>
              <a:rPr lang="en-US" sz="2145">
                <a:solidFill>
                  <a:srgbClr val="FFFFFF"/>
                </a:solidFill>
                <a:latin typeface="Poppins Light"/>
                <a:ea typeface="Poppins Light"/>
                <a:cs typeface="Poppins Light"/>
                <a:sym typeface="Poppins Light"/>
              </a:rPr>
              <a:t>s </a:t>
            </a:r>
          </a:p>
          <a:p>
            <a:pPr algn="l" marL="926525" indent="-308842" lvl="2">
              <a:lnSpc>
                <a:spcPts val="2939"/>
              </a:lnSpc>
              <a:buFont typeface="Arial"/>
              <a:buChar char="⚬"/>
            </a:pPr>
            <a:r>
              <a:rPr lang="en-US" sz="2145">
                <a:solidFill>
                  <a:srgbClr val="FFFFFF"/>
                </a:solidFill>
                <a:latin typeface="Poppins Light"/>
                <a:ea typeface="Poppins Light"/>
                <a:cs typeface="Poppins Light"/>
                <a:sym typeface="Poppins Light"/>
              </a:rPr>
              <a:t>Fsocity.dic </a:t>
            </a:r>
          </a:p>
          <a:p>
            <a:pPr algn="l" marL="926525" indent="-308842" lvl="2">
              <a:lnSpc>
                <a:spcPts val="2939"/>
              </a:lnSpc>
              <a:buFont typeface="Arial"/>
              <a:buChar char="⚬"/>
            </a:pPr>
            <a:r>
              <a:rPr lang="en-US" sz="2145">
                <a:solidFill>
                  <a:srgbClr val="FFFFFF"/>
                </a:solidFill>
                <a:latin typeface="Poppins Light"/>
                <a:ea typeface="Poppins Light"/>
                <a:cs typeface="Poppins Light"/>
                <a:sym typeface="Poppins Light"/>
              </a:rPr>
              <a:t>Key-1-of-3.txt</a:t>
            </a:r>
          </a:p>
        </p:txBody>
      </p:sp>
      <p:sp>
        <p:nvSpPr>
          <p:cNvPr name="TextBox 23" id="23"/>
          <p:cNvSpPr txBox="true"/>
          <p:nvPr/>
        </p:nvSpPr>
        <p:spPr>
          <a:xfrm rot="0">
            <a:off x="9594378" y="8086104"/>
            <a:ext cx="7970930" cy="1496724"/>
          </a:xfrm>
          <a:prstGeom prst="rect">
            <a:avLst/>
          </a:prstGeom>
        </p:spPr>
        <p:txBody>
          <a:bodyPr anchor="t" rtlCol="false" tIns="0" lIns="0" bIns="0" rIns="0">
            <a:spAutoFit/>
          </a:bodyPr>
          <a:lstStyle/>
          <a:p>
            <a:pPr algn="l" marL="463263" indent="-231631" lvl="1">
              <a:lnSpc>
                <a:spcPts val="2939"/>
              </a:lnSpc>
              <a:buFont typeface="Arial"/>
              <a:buChar char="•"/>
            </a:pPr>
            <a:r>
              <a:rPr lang="en-US" sz="2145">
                <a:solidFill>
                  <a:srgbClr val="FFFFFF"/>
                </a:solidFill>
                <a:latin typeface="Poppins Light"/>
                <a:ea typeface="Poppins Light"/>
                <a:cs typeface="Poppins Light"/>
                <a:sym typeface="Poppins Light"/>
              </a:rPr>
              <a:t> After opening each one I found These Results </a:t>
            </a:r>
          </a:p>
          <a:p>
            <a:pPr algn="l" marL="926525" indent="-308842" lvl="2">
              <a:lnSpc>
                <a:spcPts val="2939"/>
              </a:lnSpc>
              <a:buFont typeface="Arial"/>
              <a:buChar char="⚬"/>
            </a:pPr>
            <a:r>
              <a:rPr lang="en-US" sz="2145">
                <a:solidFill>
                  <a:srgbClr val="FFFFFF"/>
                </a:solidFill>
                <a:latin typeface="Poppins Light"/>
                <a:ea typeface="Poppins Light"/>
                <a:cs typeface="Poppins Light"/>
                <a:sym typeface="Poppins Light"/>
              </a:rPr>
              <a:t>key-1-of-3.txt :Contains sensitive data .</a:t>
            </a:r>
            <a:r>
              <a:rPr lang="en-US" sz="2145">
                <a:solidFill>
                  <a:srgbClr val="FFFFFF"/>
                </a:solidFill>
                <a:latin typeface="Poppins Light"/>
                <a:ea typeface="Poppins Light"/>
                <a:cs typeface="Poppins Light"/>
                <a:sym typeface="Poppins Light"/>
              </a:rPr>
              <a:t> </a:t>
            </a:r>
          </a:p>
          <a:p>
            <a:pPr algn="l" marL="926525" indent="-308842" lvl="2">
              <a:lnSpc>
                <a:spcPts val="2939"/>
              </a:lnSpc>
              <a:buFont typeface="Arial"/>
              <a:buChar char="⚬"/>
            </a:pPr>
            <a:r>
              <a:rPr lang="en-US" sz="2145">
                <a:solidFill>
                  <a:srgbClr val="FFFFFF"/>
                </a:solidFill>
                <a:latin typeface="Poppins Light"/>
                <a:ea typeface="Poppins Light"/>
                <a:cs typeface="Poppins Light"/>
                <a:sym typeface="Poppins Light"/>
              </a:rPr>
              <a:t>Fsocity.dic: I got wordlist I guess it would help us to Bruteforce page of wp-login.php In next step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2092719" y="3995095"/>
            <a:ext cx="14371257" cy="2061703"/>
            <a:chOff x="0" y="0"/>
            <a:chExt cx="3785022" cy="543000"/>
          </a:xfrm>
        </p:grpSpPr>
        <p:sp>
          <p:nvSpPr>
            <p:cNvPr name="Freeform 4" id="4"/>
            <p:cNvSpPr/>
            <p:nvPr/>
          </p:nvSpPr>
          <p:spPr>
            <a:xfrm flipH="false" flipV="false" rot="0">
              <a:off x="0" y="0"/>
              <a:ext cx="3785022" cy="543000"/>
            </a:xfrm>
            <a:custGeom>
              <a:avLst/>
              <a:gdLst/>
              <a:ahLst/>
              <a:cxnLst/>
              <a:rect r="r" b="b" t="t" l="l"/>
              <a:pathLst>
                <a:path h="543000" w="3785022">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sp>
        <p:sp>
          <p:nvSpPr>
            <p:cNvPr name="TextBox 5" id="5"/>
            <p:cNvSpPr txBox="true"/>
            <p:nvPr/>
          </p:nvSpPr>
          <p:spPr>
            <a:xfrm>
              <a:off x="0" y="0"/>
              <a:ext cx="3785022" cy="543000"/>
            </a:xfrm>
            <a:prstGeom prst="rect">
              <a:avLst/>
            </a:prstGeom>
          </p:spPr>
          <p:txBody>
            <a:bodyPr anchor="ctr" rtlCol="false" tIns="50800" lIns="50800" bIns="50800" rIns="50800"/>
            <a:lstStyle/>
            <a:p>
              <a:pPr algn="ctr">
                <a:lnSpc>
                  <a:spcPts val="1917"/>
                </a:lnSpc>
              </a:pPr>
            </a:p>
          </p:txBody>
        </p:sp>
      </p:grpSp>
      <p:grpSp>
        <p:nvGrpSpPr>
          <p:cNvPr name="Group 6" id="6"/>
          <p:cNvGrpSpPr/>
          <p:nvPr/>
        </p:nvGrpSpPr>
        <p:grpSpPr>
          <a:xfrm rot="0">
            <a:off x="862708" y="795954"/>
            <a:ext cx="331984" cy="202810"/>
            <a:chOff x="0" y="0"/>
            <a:chExt cx="442646" cy="270414"/>
          </a:xfrm>
        </p:grpSpPr>
        <p:grpSp>
          <p:nvGrpSpPr>
            <p:cNvPr name="Group 7" id="7"/>
            <p:cNvGrpSpPr/>
            <p:nvPr/>
          </p:nvGrpSpPr>
          <p:grpSpPr>
            <a:xfrm rot="0">
              <a:off x="0" y="0"/>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1053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3" id="13"/>
            <p:cNvGrpSpPr/>
            <p:nvPr/>
          </p:nvGrpSpPr>
          <p:grpSpPr>
            <a:xfrm rot="0">
              <a:off x="0" y="206914"/>
              <a:ext cx="442646" cy="63500"/>
              <a:chOff x="0" y="0"/>
              <a:chExt cx="87436" cy="12543"/>
            </a:xfrm>
          </p:grpSpPr>
          <p:sp>
            <p:nvSpPr>
              <p:cNvPr name="Freeform 14" id="14"/>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5" id="15"/>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6" id="16"/>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093303" y="4146132"/>
            <a:ext cx="13585644" cy="2080462"/>
          </a:xfrm>
          <a:prstGeom prst="rect">
            <a:avLst/>
          </a:prstGeom>
        </p:spPr>
        <p:txBody>
          <a:bodyPr anchor="t" rtlCol="false" tIns="0" lIns="0" bIns="0" rIns="0">
            <a:spAutoFit/>
          </a:bodyPr>
          <a:lstStyle/>
          <a:p>
            <a:pPr algn="ctr">
              <a:lnSpc>
                <a:spcPts val="8137"/>
              </a:lnSpc>
              <a:spcBef>
                <a:spcPct val="0"/>
              </a:spcBef>
            </a:pPr>
            <a:r>
              <a:rPr lang="en-US" sz="7534" spc="949">
                <a:solidFill>
                  <a:srgbClr val="FFFFFF"/>
                </a:solidFill>
                <a:latin typeface="HK Modular"/>
                <a:ea typeface="HK Modular"/>
                <a:cs typeface="HK Modular"/>
                <a:sym typeface="HK Modular"/>
              </a:rPr>
              <a:t>BRUTE FORCE ATTACk</a:t>
            </a:r>
          </a:p>
        </p:txBody>
      </p:sp>
      <p:grpSp>
        <p:nvGrpSpPr>
          <p:cNvPr name="Group 18" id="18"/>
          <p:cNvGrpSpPr/>
          <p:nvPr/>
        </p:nvGrpSpPr>
        <p:grpSpPr>
          <a:xfrm rot="0">
            <a:off x="-4238611" y="-312030"/>
            <a:ext cx="10866607" cy="11146926"/>
            <a:chOff x="0" y="0"/>
            <a:chExt cx="14488809" cy="14862569"/>
          </a:xfrm>
        </p:grpSpPr>
        <p:grpSp>
          <p:nvGrpSpPr>
            <p:cNvPr name="Group 19" id="19"/>
            <p:cNvGrpSpPr/>
            <p:nvPr/>
          </p:nvGrpSpPr>
          <p:grpSpPr>
            <a:xfrm rot="0">
              <a:off x="0" y="0"/>
              <a:ext cx="12041279" cy="14862569"/>
              <a:chOff x="0" y="0"/>
              <a:chExt cx="2378524" cy="2935816"/>
            </a:xfrm>
          </p:grpSpPr>
          <p:sp>
            <p:nvSpPr>
              <p:cNvPr name="Freeform 20" id="20"/>
              <p:cNvSpPr/>
              <p:nvPr/>
            </p:nvSpPr>
            <p:spPr>
              <a:xfrm flipH="false" flipV="false" rot="0">
                <a:off x="0" y="0"/>
                <a:ext cx="2378524" cy="2935816"/>
              </a:xfrm>
              <a:custGeom>
                <a:avLst/>
                <a:gdLst/>
                <a:ahLst/>
                <a:cxnLst/>
                <a:rect r="r" b="b" t="t" l="l"/>
                <a:pathLst>
                  <a:path h="2935816" w="2378524">
                    <a:moveTo>
                      <a:pt x="0" y="0"/>
                    </a:moveTo>
                    <a:lnTo>
                      <a:pt x="2378524" y="0"/>
                    </a:lnTo>
                    <a:lnTo>
                      <a:pt x="2378524" y="2935816"/>
                    </a:lnTo>
                    <a:lnTo>
                      <a:pt x="0" y="2935816"/>
                    </a:lnTo>
                    <a:close/>
                  </a:path>
                </a:pathLst>
              </a:custGeom>
              <a:gradFill rotWithShape="true">
                <a:gsLst>
                  <a:gs pos="0">
                    <a:srgbClr val="071121">
                      <a:alpha val="100000"/>
                    </a:srgbClr>
                  </a:gs>
                  <a:gs pos="50000">
                    <a:srgbClr val="060F1F">
                      <a:alpha val="78500"/>
                    </a:srgbClr>
                  </a:gs>
                  <a:gs pos="100000">
                    <a:srgbClr val="060F1F">
                      <a:alpha val="0"/>
                    </a:srgbClr>
                  </a:gs>
                </a:gsLst>
                <a:lin ang="0"/>
              </a:gradFill>
            </p:spPr>
          </p:sp>
          <p:sp>
            <p:nvSpPr>
              <p:cNvPr name="TextBox 21" id="21"/>
              <p:cNvSpPr txBox="true"/>
              <p:nvPr/>
            </p:nvSpPr>
            <p:spPr>
              <a:xfrm>
                <a:off x="0" y="0"/>
                <a:ext cx="2378524" cy="2935816"/>
              </a:xfrm>
              <a:prstGeom prst="rect">
                <a:avLst/>
              </a:prstGeom>
            </p:spPr>
            <p:txBody>
              <a:bodyPr anchor="ctr" rtlCol="false" tIns="50800" lIns="50800" bIns="50800" rIns="50800"/>
              <a:lstStyle/>
              <a:p>
                <a:pPr algn="ctr">
                  <a:lnSpc>
                    <a:spcPts val="1917"/>
                  </a:lnSpc>
                </a:pPr>
              </a:p>
            </p:txBody>
          </p:sp>
        </p:grpSp>
        <p:sp>
          <p:nvSpPr>
            <p:cNvPr name="Freeform 22" id="22"/>
            <p:cNvSpPr/>
            <p:nvPr/>
          </p:nvSpPr>
          <p:spPr>
            <a:xfrm flipH="false" flipV="false" rot="0">
              <a:off x="9497707" y="4327827"/>
              <a:ext cx="635235" cy="635235"/>
            </a:xfrm>
            <a:custGeom>
              <a:avLst/>
              <a:gdLst/>
              <a:ahLst/>
              <a:cxnLst/>
              <a:rect r="r" b="b" t="t" l="l"/>
              <a:pathLst>
                <a:path h="635235" w="635235">
                  <a:moveTo>
                    <a:pt x="0" y="0"/>
                  </a:moveTo>
                  <a:lnTo>
                    <a:pt x="635235" y="0"/>
                  </a:lnTo>
                  <a:lnTo>
                    <a:pt x="635235" y="635236"/>
                  </a:lnTo>
                  <a:lnTo>
                    <a:pt x="0" y="635236"/>
                  </a:lnTo>
                  <a:lnTo>
                    <a:pt x="0" y="0"/>
                  </a:lnTo>
                  <a:close/>
                </a:path>
              </a:pathLst>
            </a:custGeom>
            <a:blipFill>
              <a:blip r:embed="rId5">
                <a:alphaModFix amt="68000"/>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7602920" y="2926122"/>
              <a:ext cx="6885889" cy="1401706"/>
            </a:xfrm>
            <a:prstGeom prst="rect">
              <a:avLst/>
            </a:prstGeom>
          </p:spPr>
          <p:txBody>
            <a:bodyPr anchor="t" rtlCol="false" tIns="0" lIns="0" bIns="0" rIns="0">
              <a:spAutoFit/>
            </a:bodyPr>
            <a:lstStyle/>
            <a:p>
              <a:pPr algn="l">
                <a:lnSpc>
                  <a:spcPts val="2684"/>
                </a:lnSpc>
                <a:spcBef>
                  <a:spcPct val="0"/>
                </a:spcBef>
              </a:pPr>
              <a:r>
                <a:rPr lang="en-US" sz="2486">
                  <a:solidFill>
                    <a:srgbClr val="FFFFFF">
                      <a:alpha val="80784"/>
                    </a:srgbClr>
                  </a:solidFill>
                  <a:latin typeface="Horizon"/>
                  <a:ea typeface="Horizon"/>
                  <a:cs typeface="Horizon"/>
                  <a:sym typeface="Horizon"/>
                </a:rPr>
                <a:t>WITH THAT BEING SAID LET’S HEAD TO THE NEXT STAGE </a:t>
              </a:r>
            </a:p>
          </p:txBody>
        </p:sp>
      </p:grpSp>
      <p:sp>
        <p:nvSpPr>
          <p:cNvPr name="Freeform 24" id="24"/>
          <p:cNvSpPr/>
          <p:nvPr/>
        </p:nvSpPr>
        <p:spPr>
          <a:xfrm flipH="false" flipV="false" rot="-653418">
            <a:off x="5029211" y="2999312"/>
            <a:ext cx="325773" cy="973777"/>
          </a:xfrm>
          <a:custGeom>
            <a:avLst/>
            <a:gdLst/>
            <a:ahLst/>
            <a:cxnLst/>
            <a:rect r="r" b="b" t="t" l="l"/>
            <a:pathLst>
              <a:path h="973777" w="325773">
                <a:moveTo>
                  <a:pt x="0" y="0"/>
                </a:moveTo>
                <a:lnTo>
                  <a:pt x="325773" y="0"/>
                </a:lnTo>
                <a:lnTo>
                  <a:pt x="325773" y="973777"/>
                </a:lnTo>
                <a:lnTo>
                  <a:pt x="0" y="9737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2-brute force</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2111150" y="2349049"/>
            <a:ext cx="13138659" cy="7062029"/>
          </a:xfrm>
          <a:custGeom>
            <a:avLst/>
            <a:gdLst/>
            <a:ahLst/>
            <a:cxnLst/>
            <a:rect r="r" b="b" t="t" l="l"/>
            <a:pathLst>
              <a:path h="7062029" w="13138659">
                <a:moveTo>
                  <a:pt x="0" y="0"/>
                </a:moveTo>
                <a:lnTo>
                  <a:pt x="13138658" y="0"/>
                </a:lnTo>
                <a:lnTo>
                  <a:pt x="13138658" y="7062029"/>
                </a:lnTo>
                <a:lnTo>
                  <a:pt x="0" y="7062029"/>
                </a:lnTo>
                <a:lnTo>
                  <a:pt x="0" y="0"/>
                </a:lnTo>
                <a:close/>
              </a:path>
            </a:pathLst>
          </a:custGeom>
          <a:blipFill>
            <a:blip r:embed="rId5"/>
            <a:stretch>
              <a:fillRect l="0" t="0" r="0" b="0"/>
            </a:stretch>
          </a:blipFill>
        </p:spPr>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0" y="2287331"/>
            <a:ext cx="20677835" cy="8333467"/>
            <a:chOff x="0" y="0"/>
            <a:chExt cx="5446014" cy="2194822"/>
          </a:xfrm>
        </p:grpSpPr>
        <p:sp>
          <p:nvSpPr>
            <p:cNvPr name="Freeform 15" id="15"/>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6" id="16"/>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7" id="17"/>
          <p:cNvSpPr/>
          <p:nvPr/>
        </p:nvSpPr>
        <p:spPr>
          <a:xfrm flipH="false" flipV="false" rot="0">
            <a:off x="278169" y="3633213"/>
            <a:ext cx="16981131" cy="6204558"/>
          </a:xfrm>
          <a:custGeom>
            <a:avLst/>
            <a:gdLst/>
            <a:ahLst/>
            <a:cxnLst/>
            <a:rect r="r" b="b" t="t" l="l"/>
            <a:pathLst>
              <a:path h="6204558" w="16981131">
                <a:moveTo>
                  <a:pt x="0" y="0"/>
                </a:moveTo>
                <a:lnTo>
                  <a:pt x="16981131" y="0"/>
                </a:lnTo>
                <a:lnTo>
                  <a:pt x="16981131" y="6204558"/>
                </a:lnTo>
                <a:lnTo>
                  <a:pt x="0" y="6204558"/>
                </a:lnTo>
                <a:lnTo>
                  <a:pt x="0" y="0"/>
                </a:lnTo>
                <a:close/>
              </a:path>
            </a:pathLst>
          </a:custGeom>
          <a:blipFill>
            <a:blip r:embed="rId5"/>
            <a:stretch>
              <a:fillRect l="0" t="-69" r="0" b="-3248"/>
            </a:stretch>
          </a:blipFill>
        </p:spPr>
      </p:sp>
      <p:sp>
        <p:nvSpPr>
          <p:cNvPr name="TextBox 18" id="18"/>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2-brute force</a:t>
            </a:r>
          </a:p>
        </p:txBody>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13</a:t>
            </a:r>
          </a:p>
        </p:txBody>
      </p:sp>
      <p:sp>
        <p:nvSpPr>
          <p:cNvPr name="TextBox 20" id="20"/>
          <p:cNvSpPr txBox="true"/>
          <p:nvPr/>
        </p:nvSpPr>
        <p:spPr>
          <a:xfrm rot="0">
            <a:off x="5491629" y="2670308"/>
            <a:ext cx="6940600" cy="573409"/>
          </a:xfrm>
          <a:prstGeom prst="rect">
            <a:avLst/>
          </a:prstGeom>
        </p:spPr>
        <p:txBody>
          <a:bodyPr anchor="t" rtlCol="false" tIns="0" lIns="0" bIns="0" rIns="0">
            <a:spAutoFit/>
          </a:bodyPr>
          <a:lstStyle/>
          <a:p>
            <a:pPr algn="ctr">
              <a:lnSpc>
                <a:spcPts val="4185"/>
              </a:lnSpc>
              <a:spcBef>
                <a:spcPct val="0"/>
              </a:spcBef>
            </a:pPr>
            <a:r>
              <a:rPr lang="en-US" sz="3875">
                <a:solidFill>
                  <a:srgbClr val="FFFFFF"/>
                </a:solidFill>
                <a:latin typeface="Poppins Light"/>
                <a:ea typeface="Poppins Light"/>
                <a:cs typeface="Poppins Light"/>
                <a:sym typeface="Poppins Light"/>
              </a:rPr>
              <a:t>N</a:t>
            </a:r>
            <a:r>
              <a:rPr lang="en-US" sz="3875">
                <a:solidFill>
                  <a:srgbClr val="FFFFFF"/>
                </a:solidFill>
                <a:latin typeface="Poppins Light"/>
                <a:ea typeface="Poppins Light"/>
                <a:cs typeface="Poppins Light"/>
                <a:sym typeface="Poppins Light"/>
              </a:rPr>
              <a:t>o rate limit in request login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0" y="2287331"/>
            <a:ext cx="20677835" cy="8333467"/>
            <a:chOff x="0" y="0"/>
            <a:chExt cx="5446014" cy="2194822"/>
          </a:xfrm>
        </p:grpSpPr>
        <p:sp>
          <p:nvSpPr>
            <p:cNvPr name="Freeform 15" id="15"/>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6" id="16"/>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7" id="17"/>
          <p:cNvSpPr/>
          <p:nvPr/>
        </p:nvSpPr>
        <p:spPr>
          <a:xfrm flipH="false" flipV="false" rot="0">
            <a:off x="5579797" y="3667452"/>
            <a:ext cx="6623983" cy="6532491"/>
          </a:xfrm>
          <a:custGeom>
            <a:avLst/>
            <a:gdLst/>
            <a:ahLst/>
            <a:cxnLst/>
            <a:rect r="r" b="b" t="t" l="l"/>
            <a:pathLst>
              <a:path h="6532491" w="6623983">
                <a:moveTo>
                  <a:pt x="0" y="0"/>
                </a:moveTo>
                <a:lnTo>
                  <a:pt x="6623983" y="0"/>
                </a:lnTo>
                <a:lnTo>
                  <a:pt x="6623983" y="6532491"/>
                </a:lnTo>
                <a:lnTo>
                  <a:pt x="0" y="6532491"/>
                </a:lnTo>
                <a:lnTo>
                  <a:pt x="0" y="0"/>
                </a:lnTo>
                <a:close/>
              </a:path>
            </a:pathLst>
          </a:custGeom>
          <a:blipFill>
            <a:blip r:embed="rId5"/>
            <a:stretch>
              <a:fillRect l="0" t="0" r="0" b="0"/>
            </a:stretch>
          </a:blipFill>
        </p:spPr>
      </p:sp>
      <p:sp>
        <p:nvSpPr>
          <p:cNvPr name="TextBox 18" id="18"/>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2-brute force</a:t>
            </a:r>
          </a:p>
        </p:txBody>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14</a:t>
            </a:r>
          </a:p>
        </p:txBody>
      </p:sp>
      <p:sp>
        <p:nvSpPr>
          <p:cNvPr name="TextBox 20" id="20"/>
          <p:cNvSpPr txBox="true"/>
          <p:nvPr/>
        </p:nvSpPr>
        <p:spPr>
          <a:xfrm rot="0">
            <a:off x="5595336" y="2602868"/>
            <a:ext cx="7097329" cy="675255"/>
          </a:xfrm>
          <a:prstGeom prst="rect">
            <a:avLst/>
          </a:prstGeom>
        </p:spPr>
        <p:txBody>
          <a:bodyPr anchor="t" rtlCol="false" tIns="0" lIns="0" bIns="0" rIns="0">
            <a:spAutoFit/>
          </a:bodyPr>
          <a:lstStyle/>
          <a:p>
            <a:pPr algn="ctr">
              <a:lnSpc>
                <a:spcPts val="4800"/>
              </a:lnSpc>
              <a:spcBef>
                <a:spcPct val="0"/>
              </a:spcBef>
            </a:pPr>
            <a:r>
              <a:rPr lang="en-US" sz="4444">
                <a:solidFill>
                  <a:srgbClr val="FFFFFF"/>
                </a:solidFill>
                <a:latin typeface="Poppins Light"/>
                <a:ea typeface="Poppins Light"/>
                <a:cs typeface="Poppins Light"/>
                <a:sym typeface="Poppins Light"/>
              </a:rPr>
              <a:t>TO</a:t>
            </a:r>
            <a:r>
              <a:rPr lang="en-US" sz="4444">
                <a:solidFill>
                  <a:srgbClr val="FFFFFF"/>
                </a:solidFill>
                <a:latin typeface="Poppins Light"/>
                <a:ea typeface="Poppins Light"/>
                <a:cs typeface="Poppins Light"/>
                <a:sym typeface="Poppins Light"/>
              </a:rPr>
              <a:t> bypass waf or firewall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0" y="2287331"/>
            <a:ext cx="20677835" cy="8333467"/>
            <a:chOff x="0" y="0"/>
            <a:chExt cx="5446014" cy="2194822"/>
          </a:xfrm>
        </p:grpSpPr>
        <p:sp>
          <p:nvSpPr>
            <p:cNvPr name="Freeform 15" id="15"/>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6" id="16"/>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7" id="17"/>
          <p:cNvSpPr/>
          <p:nvPr/>
        </p:nvSpPr>
        <p:spPr>
          <a:xfrm flipH="false" flipV="false" rot="0">
            <a:off x="2818961" y="3885640"/>
            <a:ext cx="11922863" cy="6334021"/>
          </a:xfrm>
          <a:custGeom>
            <a:avLst/>
            <a:gdLst/>
            <a:ahLst/>
            <a:cxnLst/>
            <a:rect r="r" b="b" t="t" l="l"/>
            <a:pathLst>
              <a:path h="6334021" w="11922863">
                <a:moveTo>
                  <a:pt x="0" y="0"/>
                </a:moveTo>
                <a:lnTo>
                  <a:pt x="11922863" y="0"/>
                </a:lnTo>
                <a:lnTo>
                  <a:pt x="11922863" y="6334021"/>
                </a:lnTo>
                <a:lnTo>
                  <a:pt x="0" y="6334021"/>
                </a:lnTo>
                <a:lnTo>
                  <a:pt x="0" y="0"/>
                </a:lnTo>
                <a:close/>
              </a:path>
            </a:pathLst>
          </a:custGeom>
          <a:blipFill>
            <a:blip r:embed="rId5"/>
            <a:stretch>
              <a:fillRect l="0" t="0" r="0" b="0"/>
            </a:stretch>
          </a:blipFill>
        </p:spPr>
      </p:sp>
      <p:sp>
        <p:nvSpPr>
          <p:cNvPr name="TextBox 18" id="18"/>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2-brute force</a:t>
            </a:r>
          </a:p>
        </p:txBody>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15</a:t>
            </a:r>
          </a:p>
        </p:txBody>
      </p:sp>
      <p:sp>
        <p:nvSpPr>
          <p:cNvPr name="TextBox 20" id="20"/>
          <p:cNvSpPr txBox="true"/>
          <p:nvPr/>
        </p:nvSpPr>
        <p:spPr>
          <a:xfrm rot="0">
            <a:off x="0" y="2602868"/>
            <a:ext cx="18288000" cy="1282773"/>
          </a:xfrm>
          <a:prstGeom prst="rect">
            <a:avLst/>
          </a:prstGeom>
        </p:spPr>
        <p:txBody>
          <a:bodyPr anchor="t" rtlCol="false" tIns="0" lIns="0" bIns="0" rIns="0">
            <a:spAutoFit/>
          </a:bodyPr>
          <a:lstStyle/>
          <a:p>
            <a:pPr algn="ctr">
              <a:lnSpc>
                <a:spcPts val="4800"/>
              </a:lnSpc>
              <a:spcBef>
                <a:spcPct val="0"/>
              </a:spcBef>
            </a:pPr>
            <a:r>
              <a:rPr lang="en-US" sz="4444">
                <a:solidFill>
                  <a:srgbClr val="FFFFFF"/>
                </a:solidFill>
                <a:latin typeface="Poppins Light"/>
                <a:ea typeface="Poppins Light"/>
                <a:cs typeface="Poppins Light"/>
                <a:sym typeface="Poppins Light"/>
              </a:rPr>
              <a:t>Username enumeration when</a:t>
            </a:r>
            <a:r>
              <a:rPr lang="en-US" sz="4444">
                <a:solidFill>
                  <a:srgbClr val="FFFFFF"/>
                </a:solidFill>
                <a:latin typeface="Poppins Light"/>
                <a:ea typeface="Poppins Light"/>
                <a:cs typeface="Poppins Light"/>
                <a:sym typeface="Poppins Light"/>
              </a:rPr>
              <a:t> enter any user name output invalid user name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0" y="2287331"/>
            <a:ext cx="20677835" cy="8333467"/>
            <a:chOff x="0" y="0"/>
            <a:chExt cx="5446014" cy="2194822"/>
          </a:xfrm>
        </p:grpSpPr>
        <p:sp>
          <p:nvSpPr>
            <p:cNvPr name="Freeform 15" id="15"/>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6" id="16"/>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7" id="17"/>
          <p:cNvSpPr/>
          <p:nvPr/>
        </p:nvSpPr>
        <p:spPr>
          <a:xfrm flipH="false" flipV="false" rot="0">
            <a:off x="3036004" y="3885640"/>
            <a:ext cx="12049690" cy="6343529"/>
          </a:xfrm>
          <a:custGeom>
            <a:avLst/>
            <a:gdLst/>
            <a:ahLst/>
            <a:cxnLst/>
            <a:rect r="r" b="b" t="t" l="l"/>
            <a:pathLst>
              <a:path h="6343529" w="12049690">
                <a:moveTo>
                  <a:pt x="0" y="0"/>
                </a:moveTo>
                <a:lnTo>
                  <a:pt x="12049690" y="0"/>
                </a:lnTo>
                <a:lnTo>
                  <a:pt x="12049690" y="6343530"/>
                </a:lnTo>
                <a:lnTo>
                  <a:pt x="0" y="6343530"/>
                </a:lnTo>
                <a:lnTo>
                  <a:pt x="0" y="0"/>
                </a:lnTo>
                <a:close/>
              </a:path>
            </a:pathLst>
          </a:custGeom>
          <a:blipFill>
            <a:blip r:embed="rId5"/>
            <a:stretch>
              <a:fillRect l="0" t="0" r="-755" b="0"/>
            </a:stretch>
          </a:blipFill>
        </p:spPr>
      </p:sp>
      <p:sp>
        <p:nvSpPr>
          <p:cNvPr name="TextBox 18" id="18"/>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2-brute force</a:t>
            </a:r>
          </a:p>
        </p:txBody>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16</a:t>
            </a:r>
          </a:p>
        </p:txBody>
      </p:sp>
      <p:sp>
        <p:nvSpPr>
          <p:cNvPr name="TextBox 20" id="20"/>
          <p:cNvSpPr txBox="true"/>
          <p:nvPr/>
        </p:nvSpPr>
        <p:spPr>
          <a:xfrm rot="0">
            <a:off x="2539572" y="2602868"/>
            <a:ext cx="13208856" cy="1282773"/>
          </a:xfrm>
          <a:prstGeom prst="rect">
            <a:avLst/>
          </a:prstGeom>
        </p:spPr>
        <p:txBody>
          <a:bodyPr anchor="t" rtlCol="false" tIns="0" lIns="0" bIns="0" rIns="0">
            <a:spAutoFit/>
          </a:bodyPr>
          <a:lstStyle/>
          <a:p>
            <a:pPr algn="ctr">
              <a:lnSpc>
                <a:spcPts val="4800"/>
              </a:lnSpc>
              <a:spcBef>
                <a:spcPct val="0"/>
              </a:spcBef>
            </a:pPr>
            <a:r>
              <a:rPr lang="en-US" sz="4444">
                <a:solidFill>
                  <a:srgbClr val="FFFFFF"/>
                </a:solidFill>
                <a:latin typeface="Poppins Light"/>
                <a:ea typeface="Poppins Light"/>
                <a:cs typeface="Poppins Light"/>
                <a:sym typeface="Poppins Light"/>
              </a:rPr>
              <a:t>Filter respons</a:t>
            </a:r>
            <a:r>
              <a:rPr lang="en-US" sz="4444">
                <a:solidFill>
                  <a:srgbClr val="FFFFFF"/>
                </a:solidFill>
                <a:latin typeface="Poppins Light"/>
                <a:ea typeface="Poppins Light"/>
                <a:cs typeface="Poppins Light"/>
                <a:sym typeface="Poppins Light"/>
              </a:rPr>
              <a:t>e by massage “Invalid username ”</a:t>
            </a:r>
          </a:p>
          <a:p>
            <a:pPr algn="ctr">
              <a:lnSpc>
                <a:spcPts val="480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0" y="2287331"/>
            <a:ext cx="20677835" cy="8333467"/>
            <a:chOff x="0" y="0"/>
            <a:chExt cx="5446014" cy="2194822"/>
          </a:xfrm>
        </p:grpSpPr>
        <p:sp>
          <p:nvSpPr>
            <p:cNvPr name="Freeform 15" id="15"/>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6" id="16"/>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7" id="17"/>
          <p:cNvSpPr/>
          <p:nvPr/>
        </p:nvSpPr>
        <p:spPr>
          <a:xfrm flipH="false" flipV="false" rot="0">
            <a:off x="3114055" y="3885640"/>
            <a:ext cx="11301259" cy="5919034"/>
          </a:xfrm>
          <a:custGeom>
            <a:avLst/>
            <a:gdLst/>
            <a:ahLst/>
            <a:cxnLst/>
            <a:rect r="r" b="b" t="t" l="l"/>
            <a:pathLst>
              <a:path h="5919034" w="11301259">
                <a:moveTo>
                  <a:pt x="0" y="0"/>
                </a:moveTo>
                <a:lnTo>
                  <a:pt x="11301259" y="0"/>
                </a:lnTo>
                <a:lnTo>
                  <a:pt x="11301259" y="5919035"/>
                </a:lnTo>
                <a:lnTo>
                  <a:pt x="0" y="5919035"/>
                </a:lnTo>
                <a:lnTo>
                  <a:pt x="0" y="0"/>
                </a:lnTo>
                <a:close/>
              </a:path>
            </a:pathLst>
          </a:custGeom>
          <a:blipFill>
            <a:blip r:embed="rId5"/>
            <a:stretch>
              <a:fillRect l="0" t="0" r="0" b="0"/>
            </a:stretch>
          </a:blipFill>
        </p:spPr>
      </p:sp>
      <p:sp>
        <p:nvSpPr>
          <p:cNvPr name="TextBox 18" id="18"/>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2-brute force</a:t>
            </a:r>
          </a:p>
        </p:txBody>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17</a:t>
            </a:r>
          </a:p>
        </p:txBody>
      </p:sp>
      <p:sp>
        <p:nvSpPr>
          <p:cNvPr name="TextBox 20" id="20"/>
          <p:cNvSpPr txBox="true"/>
          <p:nvPr/>
        </p:nvSpPr>
        <p:spPr>
          <a:xfrm rot="0">
            <a:off x="0" y="2602868"/>
            <a:ext cx="18288000" cy="1282773"/>
          </a:xfrm>
          <a:prstGeom prst="rect">
            <a:avLst/>
          </a:prstGeom>
        </p:spPr>
        <p:txBody>
          <a:bodyPr anchor="t" rtlCol="false" tIns="0" lIns="0" bIns="0" rIns="0">
            <a:spAutoFit/>
          </a:bodyPr>
          <a:lstStyle/>
          <a:p>
            <a:pPr algn="ctr">
              <a:lnSpc>
                <a:spcPts val="4800"/>
              </a:lnSpc>
              <a:spcBef>
                <a:spcPct val="0"/>
              </a:spcBef>
            </a:pPr>
            <a:r>
              <a:rPr lang="en-US" sz="4444">
                <a:solidFill>
                  <a:srgbClr val="FFFFFF"/>
                </a:solidFill>
                <a:latin typeface="Poppins Light"/>
                <a:ea typeface="Poppins Light"/>
                <a:cs typeface="Poppins Light"/>
                <a:sym typeface="Poppins Light"/>
              </a:rPr>
              <a:t>When enter valid usernam</a:t>
            </a:r>
            <a:r>
              <a:rPr lang="en-US" sz="4444">
                <a:solidFill>
                  <a:srgbClr val="FFFFFF"/>
                </a:solidFill>
                <a:latin typeface="Poppins Light"/>
                <a:ea typeface="Poppins Light"/>
                <a:cs typeface="Poppins Light"/>
                <a:sym typeface="Poppins Light"/>
              </a:rPr>
              <a:t>e output “the password you entered for the username Elliot incorrect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0" y="2287331"/>
            <a:ext cx="20677835" cy="8333467"/>
            <a:chOff x="0" y="0"/>
            <a:chExt cx="5446014" cy="2194822"/>
          </a:xfrm>
        </p:grpSpPr>
        <p:sp>
          <p:nvSpPr>
            <p:cNvPr name="Freeform 15" id="15"/>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6" id="16"/>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7" id="17"/>
          <p:cNvSpPr/>
          <p:nvPr/>
        </p:nvSpPr>
        <p:spPr>
          <a:xfrm flipH="false" flipV="false" rot="0">
            <a:off x="1748310" y="3565188"/>
            <a:ext cx="13348941" cy="6567634"/>
          </a:xfrm>
          <a:custGeom>
            <a:avLst/>
            <a:gdLst/>
            <a:ahLst/>
            <a:cxnLst/>
            <a:rect r="r" b="b" t="t" l="l"/>
            <a:pathLst>
              <a:path h="6567634" w="13348941">
                <a:moveTo>
                  <a:pt x="0" y="0"/>
                </a:moveTo>
                <a:lnTo>
                  <a:pt x="13348941" y="0"/>
                </a:lnTo>
                <a:lnTo>
                  <a:pt x="13348941" y="6567634"/>
                </a:lnTo>
                <a:lnTo>
                  <a:pt x="0" y="6567634"/>
                </a:lnTo>
                <a:lnTo>
                  <a:pt x="0" y="0"/>
                </a:lnTo>
                <a:close/>
              </a:path>
            </a:pathLst>
          </a:custGeom>
          <a:blipFill>
            <a:blip r:embed="rId5"/>
            <a:stretch>
              <a:fillRect l="0" t="-432" r="0" b="-432"/>
            </a:stretch>
          </a:blipFill>
        </p:spPr>
      </p:sp>
      <p:sp>
        <p:nvSpPr>
          <p:cNvPr name="TextBox 18" id="18"/>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2-brute force</a:t>
            </a:r>
          </a:p>
        </p:txBody>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18</a:t>
            </a:r>
          </a:p>
        </p:txBody>
      </p:sp>
      <p:sp>
        <p:nvSpPr>
          <p:cNvPr name="TextBox 20" id="20"/>
          <p:cNvSpPr txBox="true"/>
          <p:nvPr/>
        </p:nvSpPr>
        <p:spPr>
          <a:xfrm rot="0">
            <a:off x="1655971" y="2612393"/>
            <a:ext cx="13680343" cy="736377"/>
          </a:xfrm>
          <a:prstGeom prst="rect">
            <a:avLst/>
          </a:prstGeom>
        </p:spPr>
        <p:txBody>
          <a:bodyPr anchor="t" rtlCol="false" tIns="0" lIns="0" bIns="0" rIns="0">
            <a:spAutoFit/>
          </a:bodyPr>
          <a:lstStyle/>
          <a:p>
            <a:pPr algn="ctr">
              <a:lnSpc>
                <a:spcPts val="5302"/>
              </a:lnSpc>
              <a:spcBef>
                <a:spcPct val="0"/>
              </a:spcBef>
            </a:pPr>
            <a:r>
              <a:rPr lang="en-US" sz="4909">
                <a:solidFill>
                  <a:srgbClr val="FFFFFF"/>
                </a:solidFill>
                <a:latin typeface="Poppins Light"/>
                <a:ea typeface="Poppins Light"/>
                <a:cs typeface="Poppins Light"/>
                <a:sym typeface="Poppins Light"/>
              </a:rPr>
              <a:t>When enter </a:t>
            </a:r>
            <a:r>
              <a:rPr lang="en-US" sz="4909">
                <a:solidFill>
                  <a:srgbClr val="FFFFFF"/>
                </a:solidFill>
                <a:latin typeface="Poppins Light"/>
                <a:ea typeface="Poppins Light"/>
                <a:cs typeface="Poppins Light"/>
                <a:sym typeface="Poppins Light"/>
              </a:rPr>
              <a:t>password valid status code 302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2092719" y="3995095"/>
            <a:ext cx="14371257" cy="2061703"/>
            <a:chOff x="0" y="0"/>
            <a:chExt cx="3785022" cy="543000"/>
          </a:xfrm>
        </p:grpSpPr>
        <p:sp>
          <p:nvSpPr>
            <p:cNvPr name="Freeform 4" id="4"/>
            <p:cNvSpPr/>
            <p:nvPr/>
          </p:nvSpPr>
          <p:spPr>
            <a:xfrm flipH="false" flipV="false" rot="0">
              <a:off x="0" y="0"/>
              <a:ext cx="3785022" cy="543000"/>
            </a:xfrm>
            <a:custGeom>
              <a:avLst/>
              <a:gdLst/>
              <a:ahLst/>
              <a:cxnLst/>
              <a:rect r="r" b="b" t="t" l="l"/>
              <a:pathLst>
                <a:path h="543000" w="3785022">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sp>
        <p:sp>
          <p:nvSpPr>
            <p:cNvPr name="TextBox 5" id="5"/>
            <p:cNvSpPr txBox="true"/>
            <p:nvPr/>
          </p:nvSpPr>
          <p:spPr>
            <a:xfrm>
              <a:off x="0" y="0"/>
              <a:ext cx="3785022" cy="543000"/>
            </a:xfrm>
            <a:prstGeom prst="rect">
              <a:avLst/>
            </a:prstGeom>
          </p:spPr>
          <p:txBody>
            <a:bodyPr anchor="ctr" rtlCol="false" tIns="50800" lIns="50800" bIns="50800" rIns="50800"/>
            <a:lstStyle/>
            <a:p>
              <a:pPr algn="ctr">
                <a:lnSpc>
                  <a:spcPts val="1917"/>
                </a:lnSpc>
              </a:pPr>
            </a:p>
          </p:txBody>
        </p:sp>
      </p:grpSp>
      <p:grpSp>
        <p:nvGrpSpPr>
          <p:cNvPr name="Group 6" id="6"/>
          <p:cNvGrpSpPr/>
          <p:nvPr/>
        </p:nvGrpSpPr>
        <p:grpSpPr>
          <a:xfrm rot="0">
            <a:off x="862708" y="795954"/>
            <a:ext cx="331984" cy="202810"/>
            <a:chOff x="0" y="0"/>
            <a:chExt cx="442646" cy="270414"/>
          </a:xfrm>
        </p:grpSpPr>
        <p:grpSp>
          <p:nvGrpSpPr>
            <p:cNvPr name="Group 7" id="7"/>
            <p:cNvGrpSpPr/>
            <p:nvPr/>
          </p:nvGrpSpPr>
          <p:grpSpPr>
            <a:xfrm rot="0">
              <a:off x="0" y="0"/>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1053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3" id="13"/>
            <p:cNvGrpSpPr/>
            <p:nvPr/>
          </p:nvGrpSpPr>
          <p:grpSpPr>
            <a:xfrm rot="0">
              <a:off x="0" y="206914"/>
              <a:ext cx="442646" cy="63500"/>
              <a:chOff x="0" y="0"/>
              <a:chExt cx="87436" cy="12543"/>
            </a:xfrm>
          </p:grpSpPr>
          <p:sp>
            <p:nvSpPr>
              <p:cNvPr name="Freeform 14" id="14"/>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5" id="15"/>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6" id="16"/>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579975" y="4541419"/>
            <a:ext cx="13585644" cy="1054780"/>
          </a:xfrm>
          <a:prstGeom prst="rect">
            <a:avLst/>
          </a:prstGeom>
        </p:spPr>
        <p:txBody>
          <a:bodyPr anchor="t" rtlCol="false" tIns="0" lIns="0" bIns="0" rIns="0">
            <a:spAutoFit/>
          </a:bodyPr>
          <a:lstStyle/>
          <a:p>
            <a:pPr algn="ctr">
              <a:lnSpc>
                <a:spcPts val="8137"/>
              </a:lnSpc>
              <a:spcBef>
                <a:spcPct val="0"/>
              </a:spcBef>
            </a:pPr>
            <a:r>
              <a:rPr lang="en-US" sz="7534" spc="949">
                <a:solidFill>
                  <a:srgbClr val="FFFFFF"/>
                </a:solidFill>
                <a:latin typeface="HK Modular"/>
                <a:ea typeface="HK Modular"/>
                <a:cs typeface="HK Modular"/>
                <a:sym typeface="HK Modular"/>
              </a:rPr>
              <a:t>Reverse Shell</a:t>
            </a:r>
          </a:p>
        </p:txBody>
      </p:sp>
      <p:grpSp>
        <p:nvGrpSpPr>
          <p:cNvPr name="Group 18" id="18"/>
          <p:cNvGrpSpPr/>
          <p:nvPr/>
        </p:nvGrpSpPr>
        <p:grpSpPr>
          <a:xfrm rot="0">
            <a:off x="-4219561" y="-312030"/>
            <a:ext cx="10866607" cy="11146926"/>
            <a:chOff x="0" y="0"/>
            <a:chExt cx="14488809" cy="14862569"/>
          </a:xfrm>
        </p:grpSpPr>
        <p:grpSp>
          <p:nvGrpSpPr>
            <p:cNvPr name="Group 19" id="19"/>
            <p:cNvGrpSpPr/>
            <p:nvPr/>
          </p:nvGrpSpPr>
          <p:grpSpPr>
            <a:xfrm rot="0">
              <a:off x="0" y="0"/>
              <a:ext cx="12041279" cy="14862569"/>
              <a:chOff x="0" y="0"/>
              <a:chExt cx="2378524" cy="2935816"/>
            </a:xfrm>
          </p:grpSpPr>
          <p:sp>
            <p:nvSpPr>
              <p:cNvPr name="Freeform 20" id="20"/>
              <p:cNvSpPr/>
              <p:nvPr/>
            </p:nvSpPr>
            <p:spPr>
              <a:xfrm flipH="false" flipV="false" rot="0">
                <a:off x="0" y="0"/>
                <a:ext cx="2378524" cy="2935816"/>
              </a:xfrm>
              <a:custGeom>
                <a:avLst/>
                <a:gdLst/>
                <a:ahLst/>
                <a:cxnLst/>
                <a:rect r="r" b="b" t="t" l="l"/>
                <a:pathLst>
                  <a:path h="2935816" w="2378524">
                    <a:moveTo>
                      <a:pt x="0" y="0"/>
                    </a:moveTo>
                    <a:lnTo>
                      <a:pt x="2378524" y="0"/>
                    </a:lnTo>
                    <a:lnTo>
                      <a:pt x="2378524" y="2935816"/>
                    </a:lnTo>
                    <a:lnTo>
                      <a:pt x="0" y="2935816"/>
                    </a:lnTo>
                    <a:close/>
                  </a:path>
                </a:pathLst>
              </a:custGeom>
              <a:gradFill rotWithShape="true">
                <a:gsLst>
                  <a:gs pos="0">
                    <a:srgbClr val="071121">
                      <a:alpha val="100000"/>
                    </a:srgbClr>
                  </a:gs>
                  <a:gs pos="50000">
                    <a:srgbClr val="060F1F">
                      <a:alpha val="78500"/>
                    </a:srgbClr>
                  </a:gs>
                  <a:gs pos="100000">
                    <a:srgbClr val="060F1F">
                      <a:alpha val="0"/>
                    </a:srgbClr>
                  </a:gs>
                </a:gsLst>
                <a:lin ang="0"/>
              </a:gradFill>
            </p:spPr>
          </p:sp>
          <p:sp>
            <p:nvSpPr>
              <p:cNvPr name="TextBox 21" id="21"/>
              <p:cNvSpPr txBox="true"/>
              <p:nvPr/>
            </p:nvSpPr>
            <p:spPr>
              <a:xfrm>
                <a:off x="0" y="0"/>
                <a:ext cx="2378524" cy="2935816"/>
              </a:xfrm>
              <a:prstGeom prst="rect">
                <a:avLst/>
              </a:prstGeom>
            </p:spPr>
            <p:txBody>
              <a:bodyPr anchor="ctr" rtlCol="false" tIns="50800" lIns="50800" bIns="50800" rIns="50800"/>
              <a:lstStyle/>
              <a:p>
                <a:pPr algn="ctr">
                  <a:lnSpc>
                    <a:spcPts val="1917"/>
                  </a:lnSpc>
                </a:pPr>
              </a:p>
            </p:txBody>
          </p:sp>
        </p:grpSp>
        <p:sp>
          <p:nvSpPr>
            <p:cNvPr name="Freeform 22" id="22"/>
            <p:cNvSpPr/>
            <p:nvPr/>
          </p:nvSpPr>
          <p:spPr>
            <a:xfrm flipH="false" flipV="false" rot="0">
              <a:off x="9497707" y="4327827"/>
              <a:ext cx="635235" cy="635235"/>
            </a:xfrm>
            <a:custGeom>
              <a:avLst/>
              <a:gdLst/>
              <a:ahLst/>
              <a:cxnLst/>
              <a:rect r="r" b="b" t="t" l="l"/>
              <a:pathLst>
                <a:path h="635235" w="635235">
                  <a:moveTo>
                    <a:pt x="0" y="0"/>
                  </a:moveTo>
                  <a:lnTo>
                    <a:pt x="635235" y="0"/>
                  </a:lnTo>
                  <a:lnTo>
                    <a:pt x="635235" y="635236"/>
                  </a:lnTo>
                  <a:lnTo>
                    <a:pt x="0" y="635236"/>
                  </a:lnTo>
                  <a:lnTo>
                    <a:pt x="0" y="0"/>
                  </a:lnTo>
                  <a:close/>
                </a:path>
              </a:pathLst>
            </a:custGeom>
            <a:blipFill>
              <a:blip r:embed="rId5">
                <a:alphaModFix amt="68000"/>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7602920" y="2926122"/>
              <a:ext cx="6885889" cy="1401706"/>
            </a:xfrm>
            <a:prstGeom prst="rect">
              <a:avLst/>
            </a:prstGeom>
          </p:spPr>
          <p:txBody>
            <a:bodyPr anchor="t" rtlCol="false" tIns="0" lIns="0" bIns="0" rIns="0">
              <a:spAutoFit/>
            </a:bodyPr>
            <a:lstStyle/>
            <a:p>
              <a:pPr algn="l">
                <a:lnSpc>
                  <a:spcPts val="2684"/>
                </a:lnSpc>
                <a:spcBef>
                  <a:spcPct val="0"/>
                </a:spcBef>
              </a:pPr>
              <a:r>
                <a:rPr lang="en-US" sz="2486">
                  <a:solidFill>
                    <a:srgbClr val="FFFFFF">
                      <a:alpha val="80784"/>
                    </a:srgbClr>
                  </a:solidFill>
                  <a:latin typeface="Horizon"/>
                  <a:ea typeface="Horizon"/>
                  <a:cs typeface="Horizon"/>
                  <a:sym typeface="Horizon"/>
                </a:rPr>
                <a:t>WITH THAT BEING SAID LET’S HEAD TO THE NEXT STAGE </a:t>
              </a:r>
            </a:p>
          </p:txBody>
        </p:sp>
      </p:grpSp>
      <p:sp>
        <p:nvSpPr>
          <p:cNvPr name="Freeform 24" id="24"/>
          <p:cNvSpPr/>
          <p:nvPr/>
        </p:nvSpPr>
        <p:spPr>
          <a:xfrm flipH="false" flipV="false" rot="-653418">
            <a:off x="5029211" y="2999312"/>
            <a:ext cx="325773" cy="973777"/>
          </a:xfrm>
          <a:custGeom>
            <a:avLst/>
            <a:gdLst/>
            <a:ahLst/>
            <a:cxnLst/>
            <a:rect r="r" b="b" t="t" l="l"/>
            <a:pathLst>
              <a:path h="973777" w="325773">
                <a:moveTo>
                  <a:pt x="0" y="0"/>
                </a:moveTo>
                <a:lnTo>
                  <a:pt x="325773" y="0"/>
                </a:lnTo>
                <a:lnTo>
                  <a:pt x="325773" y="973777"/>
                </a:lnTo>
                <a:lnTo>
                  <a:pt x="0" y="9737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0691948" y="1930161"/>
            <a:ext cx="6401205" cy="7448674"/>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53456" t="0" r="-53456" b="0"/>
              </a:stretch>
            </a:blipFill>
            <a:ln w="66675" cap="sq">
              <a:gradFill>
                <a:gsLst>
                  <a:gs pos="0">
                    <a:srgbClr val="4274C3">
                      <a:alpha val="100000"/>
                    </a:srgbClr>
                  </a:gs>
                  <a:gs pos="50000">
                    <a:srgbClr val="FFFFFF">
                      <a:alpha val="78500"/>
                    </a:srgbClr>
                  </a:gs>
                  <a:gs pos="100000">
                    <a:srgbClr val="060F1F">
                      <a:alpha val="0"/>
                    </a:srgbClr>
                  </a:gs>
                </a:gsLst>
                <a:lin ang="0"/>
              </a:gradFill>
              <a:prstDash val="solid"/>
              <a:miter/>
            </a:ln>
          </p:spPr>
        </p:sp>
      </p:grpSp>
      <p:sp>
        <p:nvSpPr>
          <p:cNvPr name="Freeform 16" id="16"/>
          <p:cNvSpPr/>
          <p:nvPr/>
        </p:nvSpPr>
        <p:spPr>
          <a:xfrm flipH="false" flipV="false" rot="0">
            <a:off x="15152804" y="1909465"/>
            <a:ext cx="5798308" cy="2033701"/>
          </a:xfrm>
          <a:custGeom>
            <a:avLst/>
            <a:gdLst/>
            <a:ahLst/>
            <a:cxnLst/>
            <a:rect r="r" b="b" t="t" l="l"/>
            <a:pathLst>
              <a:path h="2033701" w="5798308">
                <a:moveTo>
                  <a:pt x="0" y="0"/>
                </a:moveTo>
                <a:lnTo>
                  <a:pt x="5798308" y="0"/>
                </a:lnTo>
                <a:lnTo>
                  <a:pt x="5798308" y="2033701"/>
                </a:lnTo>
                <a:lnTo>
                  <a:pt x="0" y="2033701"/>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9144000" y="6838882"/>
            <a:ext cx="5798308" cy="2033701"/>
          </a:xfrm>
          <a:custGeom>
            <a:avLst/>
            <a:gdLst/>
            <a:ahLst/>
            <a:cxnLst/>
            <a:rect r="r" b="b" t="t" l="l"/>
            <a:pathLst>
              <a:path h="2033701" w="5798308">
                <a:moveTo>
                  <a:pt x="0" y="0"/>
                </a:moveTo>
                <a:lnTo>
                  <a:pt x="5798308" y="0"/>
                </a:lnTo>
                <a:lnTo>
                  <a:pt x="5798308" y="2033701"/>
                </a:lnTo>
                <a:lnTo>
                  <a:pt x="0" y="2033701"/>
                </a:lnTo>
                <a:lnTo>
                  <a:pt x="0" y="0"/>
                </a:lnTo>
                <a:close/>
              </a:path>
            </a:pathLst>
          </a:custGeom>
          <a:blipFill>
            <a:blip r:embed="rId6">
              <a:alphaModFix amt="31000"/>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391939" y="2744636"/>
            <a:ext cx="5757455" cy="984218"/>
          </a:xfrm>
          <a:prstGeom prst="rect">
            <a:avLst/>
          </a:prstGeom>
        </p:spPr>
        <p:txBody>
          <a:bodyPr anchor="t" rtlCol="false" tIns="0" lIns="0" bIns="0" rIns="0">
            <a:spAutoFit/>
          </a:bodyPr>
          <a:lstStyle/>
          <a:p>
            <a:pPr algn="l">
              <a:lnSpc>
                <a:spcPts val="3779"/>
              </a:lnSpc>
              <a:spcBef>
                <a:spcPct val="0"/>
              </a:spcBef>
            </a:pPr>
            <a:r>
              <a:rPr lang="en-US" sz="3499" spc="440">
                <a:solidFill>
                  <a:srgbClr val="FFFFFF"/>
                </a:solidFill>
                <a:latin typeface="HK Modular"/>
                <a:ea typeface="HK Modular"/>
                <a:cs typeface="HK Modular"/>
                <a:sym typeface="HK Modular"/>
              </a:rPr>
              <a:t>What is Red Teaming?</a:t>
            </a:r>
          </a:p>
        </p:txBody>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a:t>
            </a:r>
          </a:p>
        </p:txBody>
      </p:sp>
      <p:sp>
        <p:nvSpPr>
          <p:cNvPr name="TextBox 20" id="20"/>
          <p:cNvSpPr txBox="true"/>
          <p:nvPr/>
        </p:nvSpPr>
        <p:spPr>
          <a:xfrm rot="0">
            <a:off x="1028700" y="4318647"/>
            <a:ext cx="7373529" cy="3292119"/>
          </a:xfrm>
          <a:prstGeom prst="rect">
            <a:avLst/>
          </a:prstGeom>
        </p:spPr>
        <p:txBody>
          <a:bodyPr anchor="t" rtlCol="false" tIns="0" lIns="0" bIns="0" rIns="0">
            <a:spAutoFit/>
          </a:bodyPr>
          <a:lstStyle/>
          <a:p>
            <a:pPr algn="l">
              <a:lnSpc>
                <a:spcPts val="3246"/>
              </a:lnSpc>
            </a:pPr>
            <a:r>
              <a:rPr lang="en-US" sz="2369">
                <a:solidFill>
                  <a:srgbClr val="FFFFFF"/>
                </a:solidFill>
                <a:latin typeface="Poppins Light"/>
                <a:ea typeface="Poppins Light"/>
                <a:cs typeface="Poppins Light"/>
                <a:sym typeface="Poppins Light"/>
              </a:rPr>
              <a:t>·Red Teaming is the practice of simulating real-world cyberattacks to test the effectiveness of an organization’s defenses.</a:t>
            </a:r>
          </a:p>
          <a:p>
            <a:pPr algn="l">
              <a:lnSpc>
                <a:spcPts val="3246"/>
              </a:lnSpc>
            </a:pPr>
          </a:p>
          <a:p>
            <a:pPr algn="l">
              <a:lnSpc>
                <a:spcPts val="3246"/>
              </a:lnSpc>
            </a:pPr>
            <a:r>
              <a:rPr lang="en-US" sz="2369">
                <a:solidFill>
                  <a:srgbClr val="FFFFFF"/>
                </a:solidFill>
                <a:latin typeface="Poppins Light"/>
                <a:ea typeface="Poppins Light"/>
                <a:cs typeface="Poppins Light"/>
                <a:sym typeface="Poppins Light"/>
              </a:rPr>
              <a:t>·A Red Team acts like a real adversary, attempting to exploit vulnerabilities across systems, people, and processes.</a:t>
            </a:r>
          </a:p>
          <a:p>
            <a:pPr algn="l">
              <a:lnSpc>
                <a:spcPts val="3246"/>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063526" y="210414"/>
            <a:ext cx="6958504"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3-reverse shell</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2154431" y="3351451"/>
            <a:ext cx="12610090" cy="6935549"/>
          </a:xfrm>
          <a:custGeom>
            <a:avLst/>
            <a:gdLst/>
            <a:ahLst/>
            <a:cxnLst/>
            <a:rect r="r" b="b" t="t" l="l"/>
            <a:pathLst>
              <a:path h="6935549" w="12610090">
                <a:moveTo>
                  <a:pt x="0" y="0"/>
                </a:moveTo>
                <a:lnTo>
                  <a:pt x="12610090" y="0"/>
                </a:lnTo>
                <a:lnTo>
                  <a:pt x="12610090" y="6935549"/>
                </a:lnTo>
                <a:lnTo>
                  <a:pt x="0" y="6935549"/>
                </a:lnTo>
                <a:lnTo>
                  <a:pt x="0" y="0"/>
                </a:lnTo>
                <a:close/>
              </a:path>
            </a:pathLst>
          </a:custGeom>
          <a:blipFill>
            <a:blip r:embed="rId5"/>
            <a:stretch>
              <a:fillRect l="0" t="0" r="0" b="0"/>
            </a:stretch>
          </a:blipFill>
        </p:spPr>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20</a:t>
            </a:r>
          </a:p>
        </p:txBody>
      </p:sp>
      <p:sp>
        <p:nvSpPr>
          <p:cNvPr name="TextBox 20" id="20"/>
          <p:cNvSpPr txBox="true"/>
          <p:nvPr/>
        </p:nvSpPr>
        <p:spPr>
          <a:xfrm rot="0">
            <a:off x="2154431" y="2124895"/>
            <a:ext cx="13017541" cy="1432721"/>
          </a:xfrm>
          <a:prstGeom prst="rect">
            <a:avLst/>
          </a:prstGeom>
        </p:spPr>
        <p:txBody>
          <a:bodyPr anchor="t" rtlCol="false" tIns="0" lIns="0" bIns="0" rIns="0">
            <a:spAutoFit/>
          </a:bodyPr>
          <a:lstStyle/>
          <a:p>
            <a:pPr algn="ctr" marL="445935" indent="-222967" lvl="1">
              <a:lnSpc>
                <a:spcPts val="2230"/>
              </a:lnSpc>
              <a:buFont typeface="Arial"/>
              <a:buChar char="•"/>
            </a:pPr>
            <a:r>
              <a:rPr lang="en-US" sz="2065">
                <a:solidFill>
                  <a:srgbClr val="FFFFFF"/>
                </a:solidFill>
                <a:latin typeface="Poppins Light"/>
                <a:ea typeface="Poppins Light"/>
                <a:cs typeface="Poppins Light"/>
                <a:sym typeface="Poppins Light"/>
              </a:rPr>
              <a:t>we identify v</a:t>
            </a:r>
            <a:r>
              <a:rPr lang="en-US" sz="2065">
                <a:solidFill>
                  <a:srgbClr val="FFFFFF"/>
                </a:solidFill>
                <a:latin typeface="Poppins Light"/>
                <a:ea typeface="Poppins Light"/>
                <a:cs typeface="Poppins Light"/>
                <a:sym typeface="Poppins Light"/>
              </a:rPr>
              <a:t>ulnerabilities such as file upload opportunities or Local/Remote File Inclusion (LFI/RFI). In this case, we also discovered a WordPress installation with a vulnerable plugin or misconfiguration that allows the upload or inclusion of a malicious PHP script.</a:t>
            </a:r>
          </a:p>
          <a:p>
            <a:pPr algn="ctr">
              <a:lnSpc>
                <a:spcPts val="2230"/>
              </a:lnSpc>
            </a:pPr>
          </a:p>
          <a:p>
            <a:pPr algn="ctr">
              <a:lnSpc>
                <a:spcPts val="223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063526" y="210414"/>
            <a:ext cx="6958504"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3-reverse shell</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519338" y="4264230"/>
            <a:ext cx="7680070" cy="2772852"/>
          </a:xfrm>
          <a:custGeom>
            <a:avLst/>
            <a:gdLst/>
            <a:ahLst/>
            <a:cxnLst/>
            <a:rect r="r" b="b" t="t" l="l"/>
            <a:pathLst>
              <a:path h="2772852" w="7680070">
                <a:moveTo>
                  <a:pt x="0" y="0"/>
                </a:moveTo>
                <a:lnTo>
                  <a:pt x="7680071" y="0"/>
                </a:lnTo>
                <a:lnTo>
                  <a:pt x="7680071" y="2772852"/>
                </a:lnTo>
                <a:lnTo>
                  <a:pt x="0" y="2772852"/>
                </a:lnTo>
                <a:lnTo>
                  <a:pt x="0" y="0"/>
                </a:lnTo>
                <a:close/>
              </a:path>
            </a:pathLst>
          </a:custGeom>
          <a:blipFill>
            <a:blip r:embed="rId5"/>
            <a:stretch>
              <a:fillRect l="0" t="0" r="0" b="0"/>
            </a:stretch>
          </a:blipFill>
        </p:spPr>
      </p:sp>
      <p:sp>
        <p:nvSpPr>
          <p:cNvPr name="Freeform 19" id="19"/>
          <p:cNvSpPr/>
          <p:nvPr/>
        </p:nvSpPr>
        <p:spPr>
          <a:xfrm flipH="false" flipV="false" rot="0">
            <a:off x="9289750" y="3755502"/>
            <a:ext cx="8998250" cy="1387998"/>
          </a:xfrm>
          <a:custGeom>
            <a:avLst/>
            <a:gdLst/>
            <a:ahLst/>
            <a:cxnLst/>
            <a:rect r="r" b="b" t="t" l="l"/>
            <a:pathLst>
              <a:path h="1387998" w="8998250">
                <a:moveTo>
                  <a:pt x="0" y="0"/>
                </a:moveTo>
                <a:lnTo>
                  <a:pt x="8998250" y="0"/>
                </a:lnTo>
                <a:lnTo>
                  <a:pt x="8998250" y="1387998"/>
                </a:lnTo>
                <a:lnTo>
                  <a:pt x="0" y="1387998"/>
                </a:lnTo>
                <a:lnTo>
                  <a:pt x="0" y="0"/>
                </a:lnTo>
                <a:close/>
              </a:path>
            </a:pathLst>
          </a:custGeom>
          <a:blipFill>
            <a:blip r:embed="rId6"/>
            <a:stretch>
              <a:fillRect l="0" t="0" r="-14260" b="0"/>
            </a:stretch>
          </a:blipFill>
        </p:spPr>
      </p:sp>
      <p:sp>
        <p:nvSpPr>
          <p:cNvPr name="TextBox 20" id="20"/>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21</a:t>
            </a:r>
          </a:p>
        </p:txBody>
      </p:sp>
      <p:sp>
        <p:nvSpPr>
          <p:cNvPr name="TextBox 21" id="21"/>
          <p:cNvSpPr txBox="true"/>
          <p:nvPr/>
        </p:nvSpPr>
        <p:spPr>
          <a:xfrm rot="0">
            <a:off x="-149968" y="1915433"/>
            <a:ext cx="9293968" cy="2081759"/>
          </a:xfrm>
          <a:prstGeom prst="rect">
            <a:avLst/>
          </a:prstGeom>
        </p:spPr>
        <p:txBody>
          <a:bodyPr anchor="t" rtlCol="false" tIns="0" lIns="0" bIns="0" rIns="0">
            <a:spAutoFit/>
          </a:bodyPr>
          <a:lstStyle/>
          <a:p>
            <a:pPr algn="ctr" marL="467192" indent="-233596" lvl="1">
              <a:lnSpc>
                <a:spcPts val="2704"/>
              </a:lnSpc>
              <a:buFont typeface="Arial"/>
              <a:buChar char="•"/>
            </a:pPr>
            <a:r>
              <a:rPr lang="en-US" sz="2163">
                <a:solidFill>
                  <a:srgbClr val="FFFFFF"/>
                </a:solidFill>
                <a:latin typeface="Poppins Light"/>
                <a:ea typeface="Poppins Light"/>
                <a:cs typeface="Poppins Light"/>
                <a:sym typeface="Poppins Light"/>
              </a:rPr>
              <a:t> </a:t>
            </a:r>
            <a:r>
              <a:rPr lang="en-US" sz="2163">
                <a:solidFill>
                  <a:srgbClr val="FFFFFF"/>
                </a:solidFill>
                <a:latin typeface="Poppins Light"/>
                <a:ea typeface="Poppins Light"/>
                <a:cs typeface="Poppins Light"/>
                <a:sym typeface="Poppins Light"/>
              </a:rPr>
              <a:t>we then host a malici</a:t>
            </a:r>
            <a:r>
              <a:rPr lang="en-US" sz="2163">
                <a:solidFill>
                  <a:srgbClr val="FFFFFF"/>
                </a:solidFill>
                <a:latin typeface="Poppins Light"/>
                <a:ea typeface="Poppins Light"/>
                <a:cs typeface="Poppins Light"/>
                <a:sym typeface="Poppins Light"/>
              </a:rPr>
              <a:t>ous PHP reverse shell script on the target system, often by exploiting the identified vulnerability. On our machine as the attacker, a listener (e.g., using Netcat) is set up to receive the incoming connection. When the PHP script is executed on the target, it initiates a connection back to our listener, granting shell access to the victim machine.</a:t>
            </a:r>
          </a:p>
        </p:txBody>
      </p:sp>
      <p:sp>
        <p:nvSpPr>
          <p:cNvPr name="TextBox 22" id="22"/>
          <p:cNvSpPr txBox="true"/>
          <p:nvPr/>
        </p:nvSpPr>
        <p:spPr>
          <a:xfrm rot="0">
            <a:off x="9845580" y="3158970"/>
            <a:ext cx="7666583" cy="296804"/>
          </a:xfrm>
          <a:prstGeom prst="rect">
            <a:avLst/>
          </a:prstGeom>
        </p:spPr>
        <p:txBody>
          <a:bodyPr anchor="t" rtlCol="false" tIns="0" lIns="0" bIns="0" rIns="0">
            <a:spAutoFit/>
          </a:bodyPr>
          <a:lstStyle/>
          <a:p>
            <a:pPr algn="ctr" marL="426475" indent="-213237" lvl="1">
              <a:lnSpc>
                <a:spcPts val="2133"/>
              </a:lnSpc>
              <a:buFont typeface="Arial"/>
              <a:buChar char="•"/>
            </a:pPr>
            <a:r>
              <a:rPr lang="en-US" sz="1975">
                <a:solidFill>
                  <a:srgbClr val="FFFFFF"/>
                </a:solidFill>
                <a:latin typeface="Poppins"/>
                <a:ea typeface="Poppins"/>
                <a:cs typeface="Poppins"/>
                <a:sym typeface="Poppins"/>
              </a:rPr>
              <a:t>triggering the 404 page to initiate the malicious php code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063526" y="210414"/>
            <a:ext cx="6958504"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3-reverse shell</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1860438" y="3340818"/>
            <a:ext cx="14567125" cy="3605363"/>
          </a:xfrm>
          <a:custGeom>
            <a:avLst/>
            <a:gdLst/>
            <a:ahLst/>
            <a:cxnLst/>
            <a:rect r="r" b="b" t="t" l="l"/>
            <a:pathLst>
              <a:path h="3605363" w="14567125">
                <a:moveTo>
                  <a:pt x="0" y="0"/>
                </a:moveTo>
                <a:lnTo>
                  <a:pt x="14567124" y="0"/>
                </a:lnTo>
                <a:lnTo>
                  <a:pt x="14567124" y="3605364"/>
                </a:lnTo>
                <a:lnTo>
                  <a:pt x="0" y="3605364"/>
                </a:lnTo>
                <a:lnTo>
                  <a:pt x="0" y="0"/>
                </a:lnTo>
                <a:close/>
              </a:path>
            </a:pathLst>
          </a:custGeom>
          <a:blipFill>
            <a:blip r:embed="rId5"/>
            <a:stretch>
              <a:fillRect l="0" t="0" r="0" b="0"/>
            </a:stretch>
          </a:blipFill>
        </p:spPr>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22</a:t>
            </a:r>
          </a:p>
        </p:txBody>
      </p:sp>
      <p:sp>
        <p:nvSpPr>
          <p:cNvPr name="TextBox 20" id="20"/>
          <p:cNvSpPr txBox="true"/>
          <p:nvPr/>
        </p:nvSpPr>
        <p:spPr>
          <a:xfrm rot="0">
            <a:off x="3545342" y="2177048"/>
            <a:ext cx="9293968" cy="710159"/>
          </a:xfrm>
          <a:prstGeom prst="rect">
            <a:avLst/>
          </a:prstGeom>
        </p:spPr>
        <p:txBody>
          <a:bodyPr anchor="t" rtlCol="false" tIns="0" lIns="0" bIns="0" rIns="0">
            <a:spAutoFit/>
          </a:bodyPr>
          <a:lstStyle/>
          <a:p>
            <a:pPr algn="ctr" marL="467192" indent="-233596" lvl="1">
              <a:lnSpc>
                <a:spcPts val="2704"/>
              </a:lnSpc>
              <a:buFont typeface="Arial"/>
              <a:buChar char="•"/>
            </a:pPr>
            <a:r>
              <a:rPr lang="en-US" sz="2163">
                <a:solidFill>
                  <a:srgbClr val="FFFFFF"/>
                </a:solidFill>
                <a:latin typeface="Poppins"/>
                <a:ea typeface="Poppins"/>
                <a:cs typeface="Poppins"/>
                <a:sym typeface="Poppins"/>
              </a:rPr>
              <a:t>successfully triggered the malicious php code and the initiated the reverse shell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2092719" y="3995095"/>
            <a:ext cx="14371257" cy="2061703"/>
            <a:chOff x="0" y="0"/>
            <a:chExt cx="3785022" cy="543000"/>
          </a:xfrm>
        </p:grpSpPr>
        <p:sp>
          <p:nvSpPr>
            <p:cNvPr name="Freeform 4" id="4"/>
            <p:cNvSpPr/>
            <p:nvPr/>
          </p:nvSpPr>
          <p:spPr>
            <a:xfrm flipH="false" flipV="false" rot="0">
              <a:off x="0" y="0"/>
              <a:ext cx="3785022" cy="543000"/>
            </a:xfrm>
            <a:custGeom>
              <a:avLst/>
              <a:gdLst/>
              <a:ahLst/>
              <a:cxnLst/>
              <a:rect r="r" b="b" t="t" l="l"/>
              <a:pathLst>
                <a:path h="543000" w="3785022">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sp>
        <p:sp>
          <p:nvSpPr>
            <p:cNvPr name="TextBox 5" id="5"/>
            <p:cNvSpPr txBox="true"/>
            <p:nvPr/>
          </p:nvSpPr>
          <p:spPr>
            <a:xfrm>
              <a:off x="0" y="0"/>
              <a:ext cx="3785022" cy="543000"/>
            </a:xfrm>
            <a:prstGeom prst="rect">
              <a:avLst/>
            </a:prstGeom>
          </p:spPr>
          <p:txBody>
            <a:bodyPr anchor="ctr" rtlCol="false" tIns="50800" lIns="50800" bIns="50800" rIns="50800"/>
            <a:lstStyle/>
            <a:p>
              <a:pPr algn="ctr">
                <a:lnSpc>
                  <a:spcPts val="1917"/>
                </a:lnSpc>
              </a:pPr>
            </a:p>
          </p:txBody>
        </p:sp>
      </p:grpSp>
      <p:grpSp>
        <p:nvGrpSpPr>
          <p:cNvPr name="Group 6" id="6"/>
          <p:cNvGrpSpPr/>
          <p:nvPr/>
        </p:nvGrpSpPr>
        <p:grpSpPr>
          <a:xfrm rot="0">
            <a:off x="862708" y="795954"/>
            <a:ext cx="331984" cy="202810"/>
            <a:chOff x="0" y="0"/>
            <a:chExt cx="442646" cy="270414"/>
          </a:xfrm>
        </p:grpSpPr>
        <p:grpSp>
          <p:nvGrpSpPr>
            <p:cNvPr name="Group 7" id="7"/>
            <p:cNvGrpSpPr/>
            <p:nvPr/>
          </p:nvGrpSpPr>
          <p:grpSpPr>
            <a:xfrm rot="0">
              <a:off x="0" y="0"/>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1053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3" id="13"/>
            <p:cNvGrpSpPr/>
            <p:nvPr/>
          </p:nvGrpSpPr>
          <p:grpSpPr>
            <a:xfrm rot="0">
              <a:off x="0" y="206914"/>
              <a:ext cx="442646" cy="63500"/>
              <a:chOff x="0" y="0"/>
              <a:chExt cx="87436" cy="12543"/>
            </a:xfrm>
          </p:grpSpPr>
          <p:sp>
            <p:nvSpPr>
              <p:cNvPr name="Freeform 14" id="14"/>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5" id="15"/>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6" id="16"/>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579975" y="4541419"/>
            <a:ext cx="13585644" cy="1054780"/>
          </a:xfrm>
          <a:prstGeom prst="rect">
            <a:avLst/>
          </a:prstGeom>
        </p:spPr>
        <p:txBody>
          <a:bodyPr anchor="t" rtlCol="false" tIns="0" lIns="0" bIns="0" rIns="0">
            <a:spAutoFit/>
          </a:bodyPr>
          <a:lstStyle/>
          <a:p>
            <a:pPr algn="ctr">
              <a:lnSpc>
                <a:spcPts val="8137"/>
              </a:lnSpc>
              <a:spcBef>
                <a:spcPct val="0"/>
              </a:spcBef>
            </a:pPr>
            <a:r>
              <a:rPr lang="en-US" sz="7534" spc="949">
                <a:solidFill>
                  <a:srgbClr val="FFFFFF"/>
                </a:solidFill>
                <a:latin typeface="HK Modular"/>
                <a:ea typeface="HK Modular"/>
                <a:cs typeface="HK Modular"/>
                <a:sym typeface="HK Modular"/>
              </a:rPr>
              <a:t>md5 cracking</a:t>
            </a:r>
          </a:p>
        </p:txBody>
      </p:sp>
      <p:grpSp>
        <p:nvGrpSpPr>
          <p:cNvPr name="Group 18" id="18"/>
          <p:cNvGrpSpPr/>
          <p:nvPr/>
        </p:nvGrpSpPr>
        <p:grpSpPr>
          <a:xfrm rot="0">
            <a:off x="-4238611" y="-312030"/>
            <a:ext cx="10866607" cy="11146926"/>
            <a:chOff x="0" y="0"/>
            <a:chExt cx="14488809" cy="14862569"/>
          </a:xfrm>
        </p:grpSpPr>
        <p:grpSp>
          <p:nvGrpSpPr>
            <p:cNvPr name="Group 19" id="19"/>
            <p:cNvGrpSpPr/>
            <p:nvPr/>
          </p:nvGrpSpPr>
          <p:grpSpPr>
            <a:xfrm rot="0">
              <a:off x="0" y="0"/>
              <a:ext cx="12041279" cy="14862569"/>
              <a:chOff x="0" y="0"/>
              <a:chExt cx="2378524" cy="2935816"/>
            </a:xfrm>
          </p:grpSpPr>
          <p:sp>
            <p:nvSpPr>
              <p:cNvPr name="Freeform 20" id="20"/>
              <p:cNvSpPr/>
              <p:nvPr/>
            </p:nvSpPr>
            <p:spPr>
              <a:xfrm flipH="false" flipV="false" rot="0">
                <a:off x="0" y="0"/>
                <a:ext cx="2378524" cy="2935816"/>
              </a:xfrm>
              <a:custGeom>
                <a:avLst/>
                <a:gdLst/>
                <a:ahLst/>
                <a:cxnLst/>
                <a:rect r="r" b="b" t="t" l="l"/>
                <a:pathLst>
                  <a:path h="2935816" w="2378524">
                    <a:moveTo>
                      <a:pt x="0" y="0"/>
                    </a:moveTo>
                    <a:lnTo>
                      <a:pt x="2378524" y="0"/>
                    </a:lnTo>
                    <a:lnTo>
                      <a:pt x="2378524" y="2935816"/>
                    </a:lnTo>
                    <a:lnTo>
                      <a:pt x="0" y="2935816"/>
                    </a:lnTo>
                    <a:close/>
                  </a:path>
                </a:pathLst>
              </a:custGeom>
              <a:gradFill rotWithShape="true">
                <a:gsLst>
                  <a:gs pos="0">
                    <a:srgbClr val="071121">
                      <a:alpha val="100000"/>
                    </a:srgbClr>
                  </a:gs>
                  <a:gs pos="50000">
                    <a:srgbClr val="060F1F">
                      <a:alpha val="78500"/>
                    </a:srgbClr>
                  </a:gs>
                  <a:gs pos="100000">
                    <a:srgbClr val="060F1F">
                      <a:alpha val="0"/>
                    </a:srgbClr>
                  </a:gs>
                </a:gsLst>
                <a:lin ang="0"/>
              </a:gradFill>
            </p:spPr>
          </p:sp>
          <p:sp>
            <p:nvSpPr>
              <p:cNvPr name="TextBox 21" id="21"/>
              <p:cNvSpPr txBox="true"/>
              <p:nvPr/>
            </p:nvSpPr>
            <p:spPr>
              <a:xfrm>
                <a:off x="0" y="0"/>
                <a:ext cx="2378524" cy="2935816"/>
              </a:xfrm>
              <a:prstGeom prst="rect">
                <a:avLst/>
              </a:prstGeom>
            </p:spPr>
            <p:txBody>
              <a:bodyPr anchor="ctr" rtlCol="false" tIns="50800" lIns="50800" bIns="50800" rIns="50800"/>
              <a:lstStyle/>
              <a:p>
                <a:pPr algn="ctr">
                  <a:lnSpc>
                    <a:spcPts val="1917"/>
                  </a:lnSpc>
                </a:pPr>
              </a:p>
            </p:txBody>
          </p:sp>
        </p:grpSp>
        <p:sp>
          <p:nvSpPr>
            <p:cNvPr name="Freeform 22" id="22"/>
            <p:cNvSpPr/>
            <p:nvPr/>
          </p:nvSpPr>
          <p:spPr>
            <a:xfrm flipH="false" flipV="false" rot="0">
              <a:off x="9497707" y="4327827"/>
              <a:ext cx="635235" cy="635235"/>
            </a:xfrm>
            <a:custGeom>
              <a:avLst/>
              <a:gdLst/>
              <a:ahLst/>
              <a:cxnLst/>
              <a:rect r="r" b="b" t="t" l="l"/>
              <a:pathLst>
                <a:path h="635235" w="635235">
                  <a:moveTo>
                    <a:pt x="0" y="0"/>
                  </a:moveTo>
                  <a:lnTo>
                    <a:pt x="635235" y="0"/>
                  </a:lnTo>
                  <a:lnTo>
                    <a:pt x="635235" y="635236"/>
                  </a:lnTo>
                  <a:lnTo>
                    <a:pt x="0" y="635236"/>
                  </a:lnTo>
                  <a:lnTo>
                    <a:pt x="0" y="0"/>
                  </a:lnTo>
                  <a:close/>
                </a:path>
              </a:pathLst>
            </a:custGeom>
            <a:blipFill>
              <a:blip r:embed="rId5">
                <a:alphaModFix amt="68000"/>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7602920" y="2926122"/>
              <a:ext cx="6885889" cy="1401706"/>
            </a:xfrm>
            <a:prstGeom prst="rect">
              <a:avLst/>
            </a:prstGeom>
          </p:spPr>
          <p:txBody>
            <a:bodyPr anchor="t" rtlCol="false" tIns="0" lIns="0" bIns="0" rIns="0">
              <a:spAutoFit/>
            </a:bodyPr>
            <a:lstStyle/>
            <a:p>
              <a:pPr algn="l">
                <a:lnSpc>
                  <a:spcPts val="2684"/>
                </a:lnSpc>
                <a:spcBef>
                  <a:spcPct val="0"/>
                </a:spcBef>
              </a:pPr>
              <a:r>
                <a:rPr lang="en-US" sz="2486">
                  <a:solidFill>
                    <a:srgbClr val="FFFFFF">
                      <a:alpha val="80784"/>
                    </a:srgbClr>
                  </a:solidFill>
                  <a:latin typeface="Horizon"/>
                  <a:ea typeface="Horizon"/>
                  <a:cs typeface="Horizon"/>
                  <a:sym typeface="Horizon"/>
                </a:rPr>
                <a:t>WITH THAT BEING SAID LET’S HEAD TO THE NEXT STAGE </a:t>
              </a:r>
            </a:p>
          </p:txBody>
        </p:sp>
      </p:grpSp>
      <p:sp>
        <p:nvSpPr>
          <p:cNvPr name="Freeform 24" id="24"/>
          <p:cNvSpPr/>
          <p:nvPr/>
        </p:nvSpPr>
        <p:spPr>
          <a:xfrm flipH="false" flipV="false" rot="-653418">
            <a:off x="5029211" y="2999312"/>
            <a:ext cx="325773" cy="973777"/>
          </a:xfrm>
          <a:custGeom>
            <a:avLst/>
            <a:gdLst/>
            <a:ahLst/>
            <a:cxnLst/>
            <a:rect r="r" b="b" t="t" l="l"/>
            <a:pathLst>
              <a:path h="973777" w="325773">
                <a:moveTo>
                  <a:pt x="0" y="0"/>
                </a:moveTo>
                <a:lnTo>
                  <a:pt x="325773" y="0"/>
                </a:lnTo>
                <a:lnTo>
                  <a:pt x="325773" y="973777"/>
                </a:lnTo>
                <a:lnTo>
                  <a:pt x="0" y="9737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063526" y="210414"/>
            <a:ext cx="6958504"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4-md5 cracking</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393071" y="3936932"/>
            <a:ext cx="10765210" cy="5978806"/>
          </a:xfrm>
          <a:custGeom>
            <a:avLst/>
            <a:gdLst/>
            <a:ahLst/>
            <a:cxnLst/>
            <a:rect r="r" b="b" t="t" l="l"/>
            <a:pathLst>
              <a:path h="5978806" w="10765210">
                <a:moveTo>
                  <a:pt x="0" y="0"/>
                </a:moveTo>
                <a:lnTo>
                  <a:pt x="10765210" y="0"/>
                </a:lnTo>
                <a:lnTo>
                  <a:pt x="10765210" y="5978806"/>
                </a:lnTo>
                <a:lnTo>
                  <a:pt x="0" y="5978806"/>
                </a:lnTo>
                <a:lnTo>
                  <a:pt x="0" y="0"/>
                </a:lnTo>
                <a:close/>
              </a:path>
            </a:pathLst>
          </a:custGeom>
          <a:blipFill>
            <a:blip r:embed="rId5"/>
            <a:stretch>
              <a:fillRect l="0" t="0" r="0" b="0"/>
            </a:stretch>
          </a:blipFill>
        </p:spPr>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24</a:t>
            </a:r>
          </a:p>
        </p:txBody>
      </p:sp>
      <p:sp>
        <p:nvSpPr>
          <p:cNvPr name="TextBox 20" id="20"/>
          <p:cNvSpPr txBox="true"/>
          <p:nvPr/>
        </p:nvSpPr>
        <p:spPr>
          <a:xfrm rot="0">
            <a:off x="1920002" y="2118618"/>
            <a:ext cx="12827893" cy="2539761"/>
          </a:xfrm>
          <a:prstGeom prst="rect">
            <a:avLst/>
          </a:prstGeom>
        </p:spPr>
        <p:txBody>
          <a:bodyPr anchor="t" rtlCol="false" tIns="0" lIns="0" bIns="0" rIns="0">
            <a:spAutoFit/>
          </a:bodyPr>
          <a:lstStyle/>
          <a:p>
            <a:pPr algn="ctr" marL="444365" indent="-222183" lvl="1">
              <a:lnSpc>
                <a:spcPts val="2881"/>
              </a:lnSpc>
              <a:buFont typeface="Arial"/>
              <a:buChar char="•"/>
            </a:pPr>
            <a:r>
              <a:rPr lang="en-US" sz="2058">
                <a:solidFill>
                  <a:srgbClr val="FFFFFF"/>
                </a:solidFill>
                <a:latin typeface="Poppins Light"/>
                <a:ea typeface="Poppins Light"/>
                <a:cs typeface="Poppins Light"/>
                <a:sym typeface="Poppins Light"/>
              </a:rPr>
              <a:t>log into </a:t>
            </a:r>
            <a:r>
              <a:rPr lang="en-US" sz="2058">
                <a:solidFill>
                  <a:srgbClr val="FFFFFF"/>
                </a:solidFill>
                <a:latin typeface="Poppins Light"/>
                <a:ea typeface="Poppins Light"/>
                <a:cs typeface="Poppins Light"/>
                <a:sym typeface="Poppins Light"/>
              </a:rPr>
              <a:t>the system as the user daemon and begin exploring the /home directory. You find a robot user folder and attempt to access its contents.</a:t>
            </a:r>
          </a:p>
          <a:p>
            <a:pPr algn="ctr" marL="444365" indent="-222183" lvl="1">
              <a:lnSpc>
                <a:spcPts val="2881"/>
              </a:lnSpc>
              <a:buFont typeface="Arial"/>
              <a:buChar char="•"/>
            </a:pPr>
            <a:r>
              <a:rPr lang="en-US" sz="2058">
                <a:solidFill>
                  <a:srgbClr val="FFFFFF"/>
                </a:solidFill>
                <a:latin typeface="Poppins Light"/>
                <a:ea typeface="Poppins Light"/>
                <a:cs typeface="Poppins Light"/>
                <a:sym typeface="Poppins Light"/>
              </a:rPr>
              <a:t> However, you're denied permission when trying to read key-2-of-3.txt, indicating a restricted file.</a:t>
            </a:r>
          </a:p>
          <a:p>
            <a:pPr algn="ctr" marL="444365" indent="-222183" lvl="1">
              <a:lnSpc>
                <a:spcPts val="2881"/>
              </a:lnSpc>
              <a:buFont typeface="Arial"/>
              <a:buChar char="•"/>
            </a:pPr>
            <a:r>
              <a:rPr lang="en-US" sz="2058">
                <a:solidFill>
                  <a:srgbClr val="FFFFFF"/>
                </a:solidFill>
                <a:latin typeface="Poppins Light"/>
                <a:ea typeface="Poppins Light"/>
                <a:cs typeface="Poppins Light"/>
                <a:sym typeface="Poppins Light"/>
              </a:rPr>
              <a:t>There is a hash that maybe lead us to a password</a:t>
            </a:r>
          </a:p>
          <a:p>
            <a:pPr algn="ctr">
              <a:lnSpc>
                <a:spcPts val="2881"/>
              </a:lnSpc>
            </a:pPr>
          </a:p>
          <a:p>
            <a:pPr algn="ctr">
              <a:lnSpc>
                <a:spcPts val="2881"/>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063526" y="210414"/>
            <a:ext cx="6958504"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4-md5 cracking</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862708" y="4658379"/>
            <a:ext cx="14837032" cy="5026045"/>
          </a:xfrm>
          <a:custGeom>
            <a:avLst/>
            <a:gdLst/>
            <a:ahLst/>
            <a:cxnLst/>
            <a:rect r="r" b="b" t="t" l="l"/>
            <a:pathLst>
              <a:path h="5026045" w="14837032">
                <a:moveTo>
                  <a:pt x="0" y="0"/>
                </a:moveTo>
                <a:lnTo>
                  <a:pt x="14837032" y="0"/>
                </a:lnTo>
                <a:lnTo>
                  <a:pt x="14837032" y="5026045"/>
                </a:lnTo>
                <a:lnTo>
                  <a:pt x="0" y="5026045"/>
                </a:lnTo>
                <a:lnTo>
                  <a:pt x="0" y="0"/>
                </a:lnTo>
                <a:close/>
              </a:path>
            </a:pathLst>
          </a:custGeom>
          <a:blipFill>
            <a:blip r:embed="rId5"/>
            <a:stretch>
              <a:fillRect l="0" t="0" r="0" b="0"/>
            </a:stretch>
          </a:blipFill>
        </p:spPr>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25</a:t>
            </a:r>
          </a:p>
        </p:txBody>
      </p:sp>
      <p:sp>
        <p:nvSpPr>
          <p:cNvPr name="TextBox 20" id="20"/>
          <p:cNvSpPr txBox="true"/>
          <p:nvPr/>
        </p:nvSpPr>
        <p:spPr>
          <a:xfrm rot="0">
            <a:off x="1655971" y="2176864"/>
            <a:ext cx="13638691" cy="1579960"/>
          </a:xfrm>
          <a:prstGeom prst="rect">
            <a:avLst/>
          </a:prstGeom>
        </p:spPr>
        <p:txBody>
          <a:bodyPr anchor="t" rtlCol="false" tIns="0" lIns="0" bIns="0" rIns="0">
            <a:spAutoFit/>
          </a:bodyPr>
          <a:lstStyle/>
          <a:p>
            <a:pPr algn="ctr" marL="472452" indent="-236226" lvl="1">
              <a:lnSpc>
                <a:spcPts val="4289"/>
              </a:lnSpc>
              <a:buFont typeface="Arial"/>
              <a:buChar char="•"/>
            </a:pPr>
            <a:r>
              <a:rPr lang="en-US" sz="2188">
                <a:solidFill>
                  <a:srgbClr val="FFFFFF"/>
                </a:solidFill>
                <a:latin typeface="Poppins Light"/>
                <a:ea typeface="Poppins Light"/>
                <a:cs typeface="Poppins Light"/>
                <a:sym typeface="Poppins Light"/>
              </a:rPr>
              <a:t>u</a:t>
            </a:r>
            <a:r>
              <a:rPr lang="en-US" sz="2188">
                <a:solidFill>
                  <a:srgbClr val="FFFFFF"/>
                </a:solidFill>
                <a:latin typeface="Poppins Light"/>
                <a:ea typeface="Poppins Light"/>
                <a:cs typeface="Poppins Light"/>
                <a:sym typeface="Poppins Light"/>
              </a:rPr>
              <a:t>se the CrackStation website to crack the hash stored in password.raw-md5.</a:t>
            </a:r>
          </a:p>
          <a:p>
            <a:pPr algn="ctr">
              <a:lnSpc>
                <a:spcPts val="4289"/>
              </a:lnSpc>
            </a:pPr>
            <a:r>
              <a:rPr lang="en-US" sz="2188">
                <a:solidFill>
                  <a:srgbClr val="FFFFFF"/>
                </a:solidFill>
                <a:latin typeface="Poppins Light"/>
                <a:ea typeface="Poppins Light"/>
                <a:cs typeface="Poppins Light"/>
                <a:sym typeface="Poppins Light"/>
              </a:rPr>
              <a:t> The hash c3fcd3d76192e4007dfb496cca67e13b is cracked successfully, revealing the password: abcdefghijklmnopqrstuvwxyz , which may lead us to the password of user robot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063526" y="210414"/>
            <a:ext cx="6958504"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4-md5 cracking</a:t>
            </a:r>
          </a:p>
        </p:txBody>
      </p:sp>
      <p:grpSp>
        <p:nvGrpSpPr>
          <p:cNvPr name="Group 15" id="15"/>
          <p:cNvGrpSpPr/>
          <p:nvPr/>
        </p:nvGrpSpPr>
        <p:grpSpPr>
          <a:xfrm rot="0">
            <a:off x="0"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rtl="true">
                <a:lnSpc>
                  <a:spcPts val="1917"/>
                </a:lnSpc>
              </a:pPr>
            </a:p>
          </p:txBody>
        </p:sp>
      </p:grpSp>
      <p:sp>
        <p:nvSpPr>
          <p:cNvPr name="Freeform 18" id="18"/>
          <p:cNvSpPr/>
          <p:nvPr/>
        </p:nvSpPr>
        <p:spPr>
          <a:xfrm flipH="false" flipV="false" rot="0">
            <a:off x="166816" y="4640380"/>
            <a:ext cx="8167926" cy="2462813"/>
          </a:xfrm>
          <a:custGeom>
            <a:avLst/>
            <a:gdLst/>
            <a:ahLst/>
            <a:cxnLst/>
            <a:rect r="r" b="b" t="t" l="l"/>
            <a:pathLst>
              <a:path h="2462813" w="8167926">
                <a:moveTo>
                  <a:pt x="0" y="0"/>
                </a:moveTo>
                <a:lnTo>
                  <a:pt x="8167926" y="0"/>
                </a:lnTo>
                <a:lnTo>
                  <a:pt x="8167926" y="2462813"/>
                </a:lnTo>
                <a:lnTo>
                  <a:pt x="0" y="2462813"/>
                </a:lnTo>
                <a:lnTo>
                  <a:pt x="0" y="0"/>
                </a:lnTo>
                <a:close/>
              </a:path>
            </a:pathLst>
          </a:custGeom>
          <a:blipFill>
            <a:blip r:embed="rId5"/>
            <a:stretch>
              <a:fillRect l="0" t="0" r="-13560" b="0"/>
            </a:stretch>
          </a:blipFill>
        </p:spPr>
      </p:sp>
      <p:sp>
        <p:nvSpPr>
          <p:cNvPr name="Freeform 19" id="19"/>
          <p:cNvSpPr/>
          <p:nvPr/>
        </p:nvSpPr>
        <p:spPr>
          <a:xfrm flipH="false" flipV="false" rot="0">
            <a:off x="9363561" y="4832463"/>
            <a:ext cx="8554169" cy="2137523"/>
          </a:xfrm>
          <a:custGeom>
            <a:avLst/>
            <a:gdLst/>
            <a:ahLst/>
            <a:cxnLst/>
            <a:rect r="r" b="b" t="t" l="l"/>
            <a:pathLst>
              <a:path h="2137523" w="8554169">
                <a:moveTo>
                  <a:pt x="0" y="0"/>
                </a:moveTo>
                <a:lnTo>
                  <a:pt x="8554169" y="0"/>
                </a:lnTo>
                <a:lnTo>
                  <a:pt x="8554169" y="2137523"/>
                </a:lnTo>
                <a:lnTo>
                  <a:pt x="0" y="2137523"/>
                </a:lnTo>
                <a:lnTo>
                  <a:pt x="0" y="0"/>
                </a:lnTo>
                <a:close/>
              </a:path>
            </a:pathLst>
          </a:custGeom>
          <a:blipFill>
            <a:blip r:embed="rId6"/>
            <a:stretch>
              <a:fillRect l="0" t="0" r="-8754" b="0"/>
            </a:stretch>
          </a:blipFill>
        </p:spPr>
      </p:sp>
      <p:sp>
        <p:nvSpPr>
          <p:cNvPr name="TextBox 20" id="20"/>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26</a:t>
            </a:r>
          </a:p>
        </p:txBody>
      </p:sp>
      <p:sp>
        <p:nvSpPr>
          <p:cNvPr name="TextBox 21" id="21"/>
          <p:cNvSpPr txBox="true"/>
          <p:nvPr/>
        </p:nvSpPr>
        <p:spPr>
          <a:xfrm rot="0">
            <a:off x="166816" y="2532101"/>
            <a:ext cx="8375962" cy="1903686"/>
          </a:xfrm>
          <a:prstGeom prst="rect">
            <a:avLst/>
          </a:prstGeom>
        </p:spPr>
        <p:txBody>
          <a:bodyPr anchor="t" rtlCol="false" tIns="0" lIns="0" bIns="0" rIns="0">
            <a:spAutoFit/>
          </a:bodyPr>
          <a:lstStyle/>
          <a:p>
            <a:pPr algn="ctr" marL="422759" indent="-211379" lvl="1">
              <a:lnSpc>
                <a:spcPts val="3035"/>
              </a:lnSpc>
              <a:buFont typeface="Arial"/>
              <a:buChar char="•"/>
            </a:pPr>
            <a:r>
              <a:rPr lang="en-US" sz="1958">
                <a:solidFill>
                  <a:srgbClr val="FFFFFF"/>
                </a:solidFill>
                <a:latin typeface="Poppins Light"/>
                <a:ea typeface="Poppins Light"/>
                <a:cs typeface="Poppins Light"/>
                <a:sym typeface="Poppins Light"/>
              </a:rPr>
              <a:t>confirm curr</a:t>
            </a:r>
            <a:r>
              <a:rPr lang="en-US" sz="1958">
                <a:solidFill>
                  <a:srgbClr val="FFFFFF"/>
                </a:solidFill>
                <a:latin typeface="Poppins Light"/>
                <a:ea typeface="Poppins Light"/>
                <a:cs typeface="Poppins Light"/>
                <a:sym typeface="Poppins Light"/>
              </a:rPr>
              <a:t>ent user identity by running whoami, which returns daemon.</a:t>
            </a:r>
          </a:p>
          <a:p>
            <a:pPr algn="ctr" marL="422759" indent="-211379" lvl="1">
              <a:lnSpc>
                <a:spcPts val="3035"/>
              </a:lnSpc>
              <a:buFont typeface="Arial"/>
              <a:buChar char="•"/>
            </a:pPr>
            <a:r>
              <a:rPr lang="en-US" sz="1958">
                <a:solidFill>
                  <a:srgbClr val="FFFFFF"/>
                </a:solidFill>
                <a:latin typeface="Poppins Light"/>
                <a:ea typeface="Poppins Light"/>
                <a:cs typeface="Poppins Light"/>
                <a:sym typeface="Poppins Light"/>
              </a:rPr>
              <a:t> This confirms I do not yet have sufficient permissions to access all files in the robot user directory.</a:t>
            </a:r>
          </a:p>
          <a:p>
            <a:pPr algn="ctr">
              <a:lnSpc>
                <a:spcPts val="3035"/>
              </a:lnSpc>
            </a:pPr>
          </a:p>
        </p:txBody>
      </p:sp>
      <p:sp>
        <p:nvSpPr>
          <p:cNvPr name="TextBox 22" id="22"/>
          <p:cNvSpPr txBox="true"/>
          <p:nvPr/>
        </p:nvSpPr>
        <p:spPr>
          <a:xfrm rot="0">
            <a:off x="9144000" y="2466441"/>
            <a:ext cx="8658853" cy="2173939"/>
          </a:xfrm>
          <a:prstGeom prst="rect">
            <a:avLst/>
          </a:prstGeom>
        </p:spPr>
        <p:txBody>
          <a:bodyPr anchor="t" rtlCol="false" tIns="0" lIns="0" bIns="0" rIns="0">
            <a:spAutoFit/>
          </a:bodyPr>
          <a:lstStyle/>
          <a:p>
            <a:pPr algn="ctr" marL="437037" indent="-218519" lvl="1">
              <a:lnSpc>
                <a:spcPts val="3461"/>
              </a:lnSpc>
              <a:buFont typeface="Arial"/>
              <a:buChar char="•"/>
            </a:pPr>
            <a:r>
              <a:rPr lang="en-US" sz="2024">
                <a:solidFill>
                  <a:srgbClr val="FFFFFF"/>
                </a:solidFill>
                <a:latin typeface="Poppins Light"/>
                <a:ea typeface="Poppins Light"/>
                <a:cs typeface="Poppins Light"/>
                <a:sym typeface="Poppins Light"/>
              </a:rPr>
              <a:t>You swi</a:t>
            </a:r>
            <a:r>
              <a:rPr lang="en-US" sz="2024">
                <a:solidFill>
                  <a:srgbClr val="FFFFFF"/>
                </a:solidFill>
                <a:latin typeface="Poppins Light"/>
                <a:ea typeface="Poppins Light"/>
                <a:cs typeface="Poppins Light"/>
                <a:sym typeface="Poppins Light"/>
              </a:rPr>
              <a:t>tch users using su robot and successfully authenticate with the password  cracked from the MD5 hash.</a:t>
            </a:r>
          </a:p>
          <a:p>
            <a:pPr algn="ctr" marL="437037" indent="-218519" lvl="1">
              <a:lnSpc>
                <a:spcPts val="3461"/>
              </a:lnSpc>
              <a:buFont typeface="Arial"/>
              <a:buChar char="•"/>
            </a:pPr>
            <a:r>
              <a:rPr lang="en-US" sz="2024">
                <a:solidFill>
                  <a:srgbClr val="FFFFFF"/>
                </a:solidFill>
                <a:latin typeface="Poppins Light"/>
                <a:ea typeface="Poppins Light"/>
                <a:cs typeface="Poppins Light"/>
                <a:sym typeface="Poppins Light"/>
              </a:rPr>
              <a:t> Now logged in as robot, you gain full access to the protected files.</a:t>
            </a:r>
          </a:p>
          <a:p>
            <a:pPr algn="ctr">
              <a:lnSpc>
                <a:spcPts val="3461"/>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5063526" y="210414"/>
            <a:ext cx="6958504"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4-md5 cracking</a:t>
            </a:r>
          </a:p>
        </p:txBody>
      </p:sp>
      <p:grpSp>
        <p:nvGrpSpPr>
          <p:cNvPr name="Group 15" id="15"/>
          <p:cNvGrpSpPr/>
          <p:nvPr/>
        </p:nvGrpSpPr>
        <p:grpSpPr>
          <a:xfrm rot="0">
            <a:off x="0"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rtl="true">
                <a:lnSpc>
                  <a:spcPts val="1917"/>
                </a:lnSpc>
              </a:pPr>
            </a:p>
          </p:txBody>
        </p:sp>
      </p:grpSp>
      <p:sp>
        <p:nvSpPr>
          <p:cNvPr name="Freeform 18" id="18"/>
          <p:cNvSpPr/>
          <p:nvPr/>
        </p:nvSpPr>
        <p:spPr>
          <a:xfrm flipH="false" flipV="false" rot="0">
            <a:off x="2740991" y="5307130"/>
            <a:ext cx="13020228" cy="2066703"/>
          </a:xfrm>
          <a:custGeom>
            <a:avLst/>
            <a:gdLst/>
            <a:ahLst/>
            <a:cxnLst/>
            <a:rect r="r" b="b" t="t" l="l"/>
            <a:pathLst>
              <a:path h="2066703" w="13020228">
                <a:moveTo>
                  <a:pt x="0" y="0"/>
                </a:moveTo>
                <a:lnTo>
                  <a:pt x="13020228" y="0"/>
                </a:lnTo>
                <a:lnTo>
                  <a:pt x="13020228" y="2066703"/>
                </a:lnTo>
                <a:lnTo>
                  <a:pt x="0" y="2066703"/>
                </a:lnTo>
                <a:lnTo>
                  <a:pt x="0" y="0"/>
                </a:lnTo>
                <a:close/>
              </a:path>
            </a:pathLst>
          </a:custGeom>
          <a:blipFill>
            <a:blip r:embed="rId5"/>
            <a:stretch>
              <a:fillRect l="0" t="0" r="0" b="0"/>
            </a:stretch>
          </a:blipFill>
        </p:spPr>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27</a:t>
            </a:r>
          </a:p>
        </p:txBody>
      </p:sp>
      <p:sp>
        <p:nvSpPr>
          <p:cNvPr name="TextBox 20" id="20"/>
          <p:cNvSpPr txBox="true"/>
          <p:nvPr/>
        </p:nvSpPr>
        <p:spPr>
          <a:xfrm rot="0">
            <a:off x="3218798" y="2619938"/>
            <a:ext cx="11118767" cy="1662391"/>
          </a:xfrm>
          <a:prstGeom prst="rect">
            <a:avLst/>
          </a:prstGeom>
        </p:spPr>
        <p:txBody>
          <a:bodyPr anchor="t" rtlCol="false" tIns="0" lIns="0" bIns="0" rIns="0">
            <a:spAutoFit/>
          </a:bodyPr>
          <a:lstStyle/>
          <a:p>
            <a:pPr algn="ctr" marL="561196" indent="-280598" lvl="1">
              <a:lnSpc>
                <a:spcPts val="4444"/>
              </a:lnSpc>
              <a:buFont typeface="Arial"/>
              <a:buChar char="•"/>
            </a:pPr>
            <a:r>
              <a:rPr lang="en-US" sz="2599">
                <a:solidFill>
                  <a:srgbClr val="FFFFFF"/>
                </a:solidFill>
                <a:latin typeface="Poppins Light"/>
                <a:ea typeface="Poppins Light"/>
                <a:cs typeface="Poppins Light"/>
                <a:sym typeface="Poppins Light"/>
              </a:rPr>
              <a:t>As </a:t>
            </a:r>
            <a:r>
              <a:rPr lang="en-US" sz="2599">
                <a:solidFill>
                  <a:srgbClr val="FFFFFF"/>
                </a:solidFill>
                <a:latin typeface="Poppins Light"/>
                <a:ea typeface="Poppins Light"/>
                <a:cs typeface="Poppins Light"/>
                <a:sym typeface="Poppins Light"/>
              </a:rPr>
              <a:t>the robot user, i can access and read the file key-2-of-3.txt, successfully retrieving the second key:</a:t>
            </a:r>
          </a:p>
          <a:p>
            <a:pPr algn="ctr">
              <a:lnSpc>
                <a:spcPts val="4444"/>
              </a:lnSpc>
            </a:pPr>
            <a:r>
              <a:rPr lang="en-US" sz="2599">
                <a:solidFill>
                  <a:srgbClr val="FFFFFF"/>
                </a:solidFill>
                <a:latin typeface="Poppins Light"/>
                <a:ea typeface="Poppins Light"/>
                <a:cs typeface="Poppins Light"/>
                <a:sym typeface="Poppins Light"/>
              </a:rPr>
              <a:t>822c73956184f694993bede3eb39f959</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2092719" y="3995095"/>
            <a:ext cx="14371257" cy="2061703"/>
            <a:chOff x="0" y="0"/>
            <a:chExt cx="3785022" cy="543000"/>
          </a:xfrm>
        </p:grpSpPr>
        <p:sp>
          <p:nvSpPr>
            <p:cNvPr name="Freeform 4" id="4"/>
            <p:cNvSpPr/>
            <p:nvPr/>
          </p:nvSpPr>
          <p:spPr>
            <a:xfrm flipH="false" flipV="false" rot="0">
              <a:off x="0" y="0"/>
              <a:ext cx="3785022" cy="543000"/>
            </a:xfrm>
            <a:custGeom>
              <a:avLst/>
              <a:gdLst/>
              <a:ahLst/>
              <a:cxnLst/>
              <a:rect r="r" b="b" t="t" l="l"/>
              <a:pathLst>
                <a:path h="543000" w="3785022">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sp>
        <p:sp>
          <p:nvSpPr>
            <p:cNvPr name="TextBox 5" id="5"/>
            <p:cNvSpPr txBox="true"/>
            <p:nvPr/>
          </p:nvSpPr>
          <p:spPr>
            <a:xfrm>
              <a:off x="0" y="0"/>
              <a:ext cx="3785022" cy="543000"/>
            </a:xfrm>
            <a:prstGeom prst="rect">
              <a:avLst/>
            </a:prstGeom>
          </p:spPr>
          <p:txBody>
            <a:bodyPr anchor="ctr" rtlCol="false" tIns="50800" lIns="50800" bIns="50800" rIns="50800"/>
            <a:lstStyle/>
            <a:p>
              <a:pPr algn="ctr">
                <a:lnSpc>
                  <a:spcPts val="1917"/>
                </a:lnSpc>
              </a:pPr>
            </a:p>
          </p:txBody>
        </p:sp>
      </p:grpSp>
      <p:grpSp>
        <p:nvGrpSpPr>
          <p:cNvPr name="Group 6" id="6"/>
          <p:cNvGrpSpPr/>
          <p:nvPr/>
        </p:nvGrpSpPr>
        <p:grpSpPr>
          <a:xfrm rot="0">
            <a:off x="862708" y="795954"/>
            <a:ext cx="331984" cy="202810"/>
            <a:chOff x="0" y="0"/>
            <a:chExt cx="442646" cy="270414"/>
          </a:xfrm>
        </p:grpSpPr>
        <p:grpSp>
          <p:nvGrpSpPr>
            <p:cNvPr name="Group 7" id="7"/>
            <p:cNvGrpSpPr/>
            <p:nvPr/>
          </p:nvGrpSpPr>
          <p:grpSpPr>
            <a:xfrm rot="0">
              <a:off x="0" y="0"/>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1053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3" id="13"/>
            <p:cNvGrpSpPr/>
            <p:nvPr/>
          </p:nvGrpSpPr>
          <p:grpSpPr>
            <a:xfrm rot="0">
              <a:off x="0" y="206914"/>
              <a:ext cx="442646" cy="63500"/>
              <a:chOff x="0" y="0"/>
              <a:chExt cx="87436" cy="12543"/>
            </a:xfrm>
          </p:grpSpPr>
          <p:sp>
            <p:nvSpPr>
              <p:cNvPr name="Freeform 14" id="14"/>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5" id="15"/>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6" id="16"/>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485525" y="4028578"/>
            <a:ext cx="13585644" cy="2080462"/>
          </a:xfrm>
          <a:prstGeom prst="rect">
            <a:avLst/>
          </a:prstGeom>
        </p:spPr>
        <p:txBody>
          <a:bodyPr anchor="t" rtlCol="false" tIns="0" lIns="0" bIns="0" rIns="0">
            <a:spAutoFit/>
          </a:bodyPr>
          <a:lstStyle/>
          <a:p>
            <a:pPr algn="ctr">
              <a:lnSpc>
                <a:spcPts val="8137"/>
              </a:lnSpc>
              <a:spcBef>
                <a:spcPct val="0"/>
              </a:spcBef>
            </a:pPr>
            <a:r>
              <a:rPr lang="en-US" sz="7534" spc="949">
                <a:solidFill>
                  <a:srgbClr val="FFFFFF"/>
                </a:solidFill>
                <a:latin typeface="HK Modular"/>
                <a:ea typeface="HK Modular"/>
                <a:cs typeface="HK Modular"/>
                <a:sym typeface="HK Modular"/>
              </a:rPr>
              <a:t>privilege escalation</a:t>
            </a:r>
          </a:p>
        </p:txBody>
      </p:sp>
      <p:grpSp>
        <p:nvGrpSpPr>
          <p:cNvPr name="Group 18" id="18"/>
          <p:cNvGrpSpPr/>
          <p:nvPr/>
        </p:nvGrpSpPr>
        <p:grpSpPr>
          <a:xfrm rot="0">
            <a:off x="-4238611" y="-312030"/>
            <a:ext cx="10866607" cy="11146926"/>
            <a:chOff x="0" y="0"/>
            <a:chExt cx="14488809" cy="14862569"/>
          </a:xfrm>
        </p:grpSpPr>
        <p:grpSp>
          <p:nvGrpSpPr>
            <p:cNvPr name="Group 19" id="19"/>
            <p:cNvGrpSpPr/>
            <p:nvPr/>
          </p:nvGrpSpPr>
          <p:grpSpPr>
            <a:xfrm rot="0">
              <a:off x="0" y="0"/>
              <a:ext cx="12041279" cy="14862569"/>
              <a:chOff x="0" y="0"/>
              <a:chExt cx="2378524" cy="2935816"/>
            </a:xfrm>
          </p:grpSpPr>
          <p:sp>
            <p:nvSpPr>
              <p:cNvPr name="Freeform 20" id="20"/>
              <p:cNvSpPr/>
              <p:nvPr/>
            </p:nvSpPr>
            <p:spPr>
              <a:xfrm flipH="false" flipV="false" rot="0">
                <a:off x="0" y="0"/>
                <a:ext cx="2378524" cy="2935816"/>
              </a:xfrm>
              <a:custGeom>
                <a:avLst/>
                <a:gdLst/>
                <a:ahLst/>
                <a:cxnLst/>
                <a:rect r="r" b="b" t="t" l="l"/>
                <a:pathLst>
                  <a:path h="2935816" w="2378524">
                    <a:moveTo>
                      <a:pt x="0" y="0"/>
                    </a:moveTo>
                    <a:lnTo>
                      <a:pt x="2378524" y="0"/>
                    </a:lnTo>
                    <a:lnTo>
                      <a:pt x="2378524" y="2935816"/>
                    </a:lnTo>
                    <a:lnTo>
                      <a:pt x="0" y="2935816"/>
                    </a:lnTo>
                    <a:close/>
                  </a:path>
                </a:pathLst>
              </a:custGeom>
              <a:gradFill rotWithShape="true">
                <a:gsLst>
                  <a:gs pos="0">
                    <a:srgbClr val="071121">
                      <a:alpha val="100000"/>
                    </a:srgbClr>
                  </a:gs>
                  <a:gs pos="50000">
                    <a:srgbClr val="060F1F">
                      <a:alpha val="78500"/>
                    </a:srgbClr>
                  </a:gs>
                  <a:gs pos="100000">
                    <a:srgbClr val="060F1F">
                      <a:alpha val="0"/>
                    </a:srgbClr>
                  </a:gs>
                </a:gsLst>
                <a:lin ang="0"/>
              </a:gradFill>
            </p:spPr>
          </p:sp>
          <p:sp>
            <p:nvSpPr>
              <p:cNvPr name="TextBox 21" id="21"/>
              <p:cNvSpPr txBox="true"/>
              <p:nvPr/>
            </p:nvSpPr>
            <p:spPr>
              <a:xfrm>
                <a:off x="0" y="0"/>
                <a:ext cx="2378524" cy="2935816"/>
              </a:xfrm>
              <a:prstGeom prst="rect">
                <a:avLst/>
              </a:prstGeom>
            </p:spPr>
            <p:txBody>
              <a:bodyPr anchor="ctr" rtlCol="false" tIns="50800" lIns="50800" bIns="50800" rIns="50800"/>
              <a:lstStyle/>
              <a:p>
                <a:pPr algn="ctr">
                  <a:lnSpc>
                    <a:spcPts val="1917"/>
                  </a:lnSpc>
                </a:pPr>
              </a:p>
            </p:txBody>
          </p:sp>
        </p:grpSp>
        <p:sp>
          <p:nvSpPr>
            <p:cNvPr name="Freeform 22" id="22"/>
            <p:cNvSpPr/>
            <p:nvPr/>
          </p:nvSpPr>
          <p:spPr>
            <a:xfrm flipH="false" flipV="false" rot="0">
              <a:off x="9497707" y="4327827"/>
              <a:ext cx="635235" cy="635235"/>
            </a:xfrm>
            <a:custGeom>
              <a:avLst/>
              <a:gdLst/>
              <a:ahLst/>
              <a:cxnLst/>
              <a:rect r="r" b="b" t="t" l="l"/>
              <a:pathLst>
                <a:path h="635235" w="635235">
                  <a:moveTo>
                    <a:pt x="0" y="0"/>
                  </a:moveTo>
                  <a:lnTo>
                    <a:pt x="635235" y="0"/>
                  </a:lnTo>
                  <a:lnTo>
                    <a:pt x="635235" y="635236"/>
                  </a:lnTo>
                  <a:lnTo>
                    <a:pt x="0" y="635236"/>
                  </a:lnTo>
                  <a:lnTo>
                    <a:pt x="0" y="0"/>
                  </a:lnTo>
                  <a:close/>
                </a:path>
              </a:pathLst>
            </a:custGeom>
            <a:blipFill>
              <a:blip r:embed="rId5">
                <a:alphaModFix amt="68000"/>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7602920" y="2926122"/>
              <a:ext cx="6885889" cy="1401706"/>
            </a:xfrm>
            <a:prstGeom prst="rect">
              <a:avLst/>
            </a:prstGeom>
          </p:spPr>
          <p:txBody>
            <a:bodyPr anchor="t" rtlCol="false" tIns="0" lIns="0" bIns="0" rIns="0">
              <a:spAutoFit/>
            </a:bodyPr>
            <a:lstStyle/>
            <a:p>
              <a:pPr algn="l">
                <a:lnSpc>
                  <a:spcPts val="2684"/>
                </a:lnSpc>
                <a:spcBef>
                  <a:spcPct val="0"/>
                </a:spcBef>
              </a:pPr>
              <a:r>
                <a:rPr lang="en-US" sz="2486">
                  <a:solidFill>
                    <a:srgbClr val="FFFFFF">
                      <a:alpha val="80784"/>
                    </a:srgbClr>
                  </a:solidFill>
                  <a:latin typeface="Horizon"/>
                  <a:ea typeface="Horizon"/>
                  <a:cs typeface="Horizon"/>
                  <a:sym typeface="Horizon"/>
                </a:rPr>
                <a:t>WITH THAT BEING SAID LET’S HEAD TO THE NEXT STAGE </a:t>
              </a:r>
            </a:p>
          </p:txBody>
        </p:sp>
      </p:grpSp>
      <p:sp>
        <p:nvSpPr>
          <p:cNvPr name="Freeform 24" id="24"/>
          <p:cNvSpPr/>
          <p:nvPr/>
        </p:nvSpPr>
        <p:spPr>
          <a:xfrm flipH="false" flipV="false" rot="-653418">
            <a:off x="5012860" y="2947070"/>
            <a:ext cx="325773" cy="973777"/>
          </a:xfrm>
          <a:custGeom>
            <a:avLst/>
            <a:gdLst/>
            <a:ahLst/>
            <a:cxnLst/>
            <a:rect r="r" b="b" t="t" l="l"/>
            <a:pathLst>
              <a:path h="973777" w="325773">
                <a:moveTo>
                  <a:pt x="0" y="0"/>
                </a:moveTo>
                <a:lnTo>
                  <a:pt x="325773" y="0"/>
                </a:lnTo>
                <a:lnTo>
                  <a:pt x="325773" y="973777"/>
                </a:lnTo>
                <a:lnTo>
                  <a:pt x="0" y="9737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4685231" y="210414"/>
            <a:ext cx="9476546"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4-privilege escalation</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9423504" y="2687817"/>
            <a:ext cx="8515835" cy="6012439"/>
          </a:xfrm>
          <a:custGeom>
            <a:avLst/>
            <a:gdLst/>
            <a:ahLst/>
            <a:cxnLst/>
            <a:rect r="r" b="b" t="t" l="l"/>
            <a:pathLst>
              <a:path h="6012439" w="8515835">
                <a:moveTo>
                  <a:pt x="0" y="0"/>
                </a:moveTo>
                <a:lnTo>
                  <a:pt x="8515835" y="0"/>
                </a:lnTo>
                <a:lnTo>
                  <a:pt x="8515835" y="6012439"/>
                </a:lnTo>
                <a:lnTo>
                  <a:pt x="0" y="6012439"/>
                </a:lnTo>
                <a:lnTo>
                  <a:pt x="0" y="0"/>
                </a:lnTo>
                <a:close/>
              </a:path>
            </a:pathLst>
          </a:custGeom>
          <a:blipFill>
            <a:blip r:embed="rId5"/>
            <a:stretch>
              <a:fillRect l="-1254" t="0" r="-1254" b="0"/>
            </a:stretch>
          </a:blipFill>
        </p:spPr>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29</a:t>
            </a:r>
          </a:p>
        </p:txBody>
      </p:sp>
      <p:sp>
        <p:nvSpPr>
          <p:cNvPr name="TextBox 20" id="20"/>
          <p:cNvSpPr txBox="true"/>
          <p:nvPr/>
        </p:nvSpPr>
        <p:spPr>
          <a:xfrm rot="0">
            <a:off x="129536" y="2177048"/>
            <a:ext cx="9293968" cy="7568159"/>
          </a:xfrm>
          <a:prstGeom prst="rect">
            <a:avLst/>
          </a:prstGeom>
        </p:spPr>
        <p:txBody>
          <a:bodyPr anchor="t" rtlCol="false" tIns="0" lIns="0" bIns="0" rIns="0">
            <a:spAutoFit/>
          </a:bodyPr>
          <a:lstStyle/>
          <a:p>
            <a:pPr algn="ctr">
              <a:lnSpc>
                <a:spcPts val="2704"/>
              </a:lnSpc>
            </a:pPr>
            <a:r>
              <a:rPr lang="en-US" sz="2163">
                <a:solidFill>
                  <a:srgbClr val="FFFFFF"/>
                </a:solidFill>
                <a:latin typeface="Poppins"/>
                <a:ea typeface="Poppins"/>
                <a:cs typeface="Poppins"/>
                <a:sym typeface="Poppins"/>
              </a:rPr>
              <a:t>  </a:t>
            </a:r>
          </a:p>
          <a:p>
            <a:pPr algn="ctr" marL="467192" indent="-233596" lvl="1">
              <a:lnSpc>
                <a:spcPts val="2704"/>
              </a:lnSpc>
              <a:buFont typeface="Arial"/>
              <a:buChar char="•"/>
            </a:pPr>
            <a:r>
              <a:rPr lang="en-US" sz="2163">
                <a:solidFill>
                  <a:srgbClr val="FFFFFF"/>
                </a:solidFill>
                <a:latin typeface="Poppins"/>
                <a:ea typeface="Poppins"/>
                <a:cs typeface="Poppins"/>
                <a:sym typeface="Poppins"/>
              </a:rPr>
              <a:t>After gaining access to the </a:t>
            </a:r>
            <a:r>
              <a:rPr lang="en-US" sz="2163">
                <a:solidFill>
                  <a:srgbClr val="FFFFFF"/>
                </a:solidFill>
                <a:latin typeface="Poppins"/>
                <a:ea typeface="Poppins"/>
                <a:cs typeface="Poppins"/>
                <a:sym typeface="Poppins"/>
              </a:rPr>
              <a:t>system as the robot user, we realized that this level of access was insufficient to retrieve the third and final flag (key-3-of-3.txt), which is only accessible by the root user. Therefore, I needed to escalate my privileges to gain root-level access.</a:t>
            </a:r>
          </a:p>
          <a:p>
            <a:pPr algn="ctr">
              <a:lnSpc>
                <a:spcPts val="2704"/>
              </a:lnSpc>
            </a:pPr>
          </a:p>
          <a:p>
            <a:pPr algn="ctr" marL="467192" indent="-233596" lvl="1">
              <a:lnSpc>
                <a:spcPts val="2704"/>
              </a:lnSpc>
              <a:buFont typeface="Arial"/>
              <a:buChar char="•"/>
            </a:pPr>
            <a:r>
              <a:rPr lang="en-US" sz="2163">
                <a:solidFill>
                  <a:srgbClr val="FFFFFF"/>
                </a:solidFill>
                <a:latin typeface="Poppins"/>
                <a:ea typeface="Poppins"/>
                <a:cs typeface="Poppins"/>
                <a:sym typeface="Poppins"/>
              </a:rPr>
              <a:t>Privilege escalation can be achieved through various methods, but in this case, the successful approach was identifying a file or binary with the SUID (Set User ID) permission set. When a file has the SUID bit enabled, it runs with the privileges of the file’s owner—in many cases, root—regardless of which user executed it.</a:t>
            </a:r>
          </a:p>
          <a:p>
            <a:pPr algn="ctr">
              <a:lnSpc>
                <a:spcPts val="2704"/>
              </a:lnSpc>
            </a:pPr>
          </a:p>
          <a:p>
            <a:pPr algn="ctr" marL="467192" indent="-233596" lvl="1">
              <a:lnSpc>
                <a:spcPts val="2704"/>
              </a:lnSpc>
              <a:buFont typeface="Arial"/>
              <a:buChar char="•"/>
            </a:pPr>
            <a:r>
              <a:rPr lang="en-US" sz="2163">
                <a:solidFill>
                  <a:srgbClr val="FFFFFF"/>
                </a:solidFill>
                <a:latin typeface="Poppins"/>
                <a:ea typeface="Poppins"/>
                <a:cs typeface="Poppins"/>
                <a:sym typeface="Poppins"/>
              </a:rPr>
              <a:t>To find such files, I used the find command with the permission flag -perm -4000, which specifically searches for files that have the SUID bit set:</a:t>
            </a:r>
          </a:p>
          <a:p>
            <a:pPr algn="ctr">
              <a:lnSpc>
                <a:spcPts val="2704"/>
              </a:lnSpc>
            </a:pPr>
          </a:p>
          <a:p>
            <a:pPr algn="ctr">
              <a:lnSpc>
                <a:spcPts val="2704"/>
              </a:lnSpc>
            </a:pPr>
            <a:r>
              <a:rPr lang="en-US" sz="2163">
                <a:solidFill>
                  <a:srgbClr val="FFFFFF"/>
                </a:solidFill>
                <a:latin typeface="Poppins"/>
                <a:ea typeface="Poppins"/>
                <a:cs typeface="Poppins"/>
                <a:sym typeface="Poppins"/>
              </a:rPr>
              <a:t>bash</a:t>
            </a:r>
          </a:p>
          <a:p>
            <a:pPr algn="ctr">
              <a:lnSpc>
                <a:spcPts val="2704"/>
              </a:lnSpc>
            </a:pPr>
            <a:r>
              <a:rPr lang="en-US" sz="2163">
                <a:solidFill>
                  <a:srgbClr val="FFFFFF"/>
                </a:solidFill>
                <a:latin typeface="Poppins"/>
                <a:ea typeface="Poppins"/>
                <a:cs typeface="Poppins"/>
                <a:sym typeface="Poppins"/>
              </a:rPr>
              <a:t>Copy</a:t>
            </a:r>
          </a:p>
          <a:p>
            <a:pPr algn="ctr">
              <a:lnSpc>
                <a:spcPts val="2704"/>
              </a:lnSpc>
            </a:pPr>
            <a:r>
              <a:rPr lang="en-US" sz="2163">
                <a:solidFill>
                  <a:srgbClr val="FFFFFF"/>
                </a:solidFill>
                <a:latin typeface="Poppins"/>
                <a:ea typeface="Poppins"/>
                <a:cs typeface="Poppins"/>
                <a:sym typeface="Poppins"/>
              </a:rPr>
              <a:t>Edit</a:t>
            </a:r>
          </a:p>
          <a:p>
            <a:pPr algn="ctr">
              <a:lnSpc>
                <a:spcPts val="2704"/>
              </a:lnSpc>
            </a:pPr>
            <a:r>
              <a:rPr lang="en-US" sz="2163">
                <a:solidFill>
                  <a:srgbClr val="FFFFFF"/>
                </a:solidFill>
                <a:latin typeface="Poppins"/>
                <a:ea typeface="Poppins"/>
                <a:cs typeface="Poppins"/>
                <a:sym typeface="Poppins"/>
              </a:rPr>
              <a:t>find / -type f -perm -4000 -ls 2&gt;/dev/null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a:t>
            </a:r>
          </a:p>
        </p:txBody>
      </p:sp>
      <p:grpSp>
        <p:nvGrpSpPr>
          <p:cNvPr name="Group 15" id="15"/>
          <p:cNvGrpSpPr/>
          <p:nvPr/>
        </p:nvGrpSpPr>
        <p:grpSpPr>
          <a:xfrm rot="0">
            <a:off x="4415552" y="2314972"/>
            <a:ext cx="20465418" cy="2621052"/>
            <a:chOff x="0" y="0"/>
            <a:chExt cx="5390069" cy="690318"/>
          </a:xfrm>
        </p:grpSpPr>
        <p:sp>
          <p:nvSpPr>
            <p:cNvPr name="Freeform 16" id="16"/>
            <p:cNvSpPr/>
            <p:nvPr/>
          </p:nvSpPr>
          <p:spPr>
            <a:xfrm flipH="false" flipV="false" rot="0">
              <a:off x="0" y="0"/>
              <a:ext cx="5390069" cy="690318"/>
            </a:xfrm>
            <a:custGeom>
              <a:avLst/>
              <a:gdLst/>
              <a:ahLst/>
              <a:cxnLst/>
              <a:rect r="r" b="b" t="t" l="l"/>
              <a:pathLst>
                <a:path h="690318" w="5390069">
                  <a:moveTo>
                    <a:pt x="0" y="0"/>
                  </a:moveTo>
                  <a:lnTo>
                    <a:pt x="5390069" y="0"/>
                  </a:lnTo>
                  <a:lnTo>
                    <a:pt x="5390069" y="690318"/>
                  </a:lnTo>
                  <a:lnTo>
                    <a:pt x="0" y="690318"/>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17" id="17"/>
            <p:cNvSpPr txBox="true"/>
            <p:nvPr/>
          </p:nvSpPr>
          <p:spPr>
            <a:xfrm>
              <a:off x="0" y="0"/>
              <a:ext cx="5390069" cy="690318"/>
            </a:xfrm>
            <a:prstGeom prst="rect">
              <a:avLst/>
            </a:prstGeom>
          </p:spPr>
          <p:txBody>
            <a:bodyPr anchor="ctr" rtlCol="false" tIns="50800" lIns="50800" bIns="50800" rIns="50800"/>
            <a:lstStyle/>
            <a:p>
              <a:pPr algn="ctr">
                <a:lnSpc>
                  <a:spcPts val="1917"/>
                </a:lnSpc>
              </a:pPr>
            </a:p>
          </p:txBody>
        </p:sp>
      </p:grpSp>
      <p:grpSp>
        <p:nvGrpSpPr>
          <p:cNvPr name="Group 18" id="18"/>
          <p:cNvGrpSpPr/>
          <p:nvPr/>
        </p:nvGrpSpPr>
        <p:grpSpPr>
          <a:xfrm rot="0">
            <a:off x="4415552" y="5223232"/>
            <a:ext cx="20465418" cy="2748796"/>
            <a:chOff x="0" y="0"/>
            <a:chExt cx="5390069" cy="723963"/>
          </a:xfrm>
        </p:grpSpPr>
        <p:sp>
          <p:nvSpPr>
            <p:cNvPr name="Freeform 19" id="19"/>
            <p:cNvSpPr/>
            <p:nvPr/>
          </p:nvSpPr>
          <p:spPr>
            <a:xfrm flipH="false" flipV="false" rot="0">
              <a:off x="0" y="0"/>
              <a:ext cx="5390069" cy="723963"/>
            </a:xfrm>
            <a:custGeom>
              <a:avLst/>
              <a:gdLst/>
              <a:ahLst/>
              <a:cxnLst/>
              <a:rect r="r" b="b" t="t" l="l"/>
              <a:pathLst>
                <a:path h="723963" w="5390069">
                  <a:moveTo>
                    <a:pt x="0" y="0"/>
                  </a:moveTo>
                  <a:lnTo>
                    <a:pt x="5390069" y="0"/>
                  </a:lnTo>
                  <a:lnTo>
                    <a:pt x="5390069" y="723963"/>
                  </a:lnTo>
                  <a:lnTo>
                    <a:pt x="0" y="723963"/>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20" id="20"/>
            <p:cNvSpPr txBox="true"/>
            <p:nvPr/>
          </p:nvSpPr>
          <p:spPr>
            <a:xfrm>
              <a:off x="0" y="0"/>
              <a:ext cx="5390069" cy="723963"/>
            </a:xfrm>
            <a:prstGeom prst="rect">
              <a:avLst/>
            </a:prstGeom>
          </p:spPr>
          <p:txBody>
            <a:bodyPr anchor="ctr" rtlCol="false" tIns="50800" lIns="50800" bIns="50800" rIns="50800"/>
            <a:lstStyle/>
            <a:p>
              <a:pPr algn="ctr">
                <a:lnSpc>
                  <a:spcPts val="1917"/>
                </a:lnSpc>
              </a:pPr>
            </a:p>
          </p:txBody>
        </p:sp>
      </p:grpSp>
      <p:grpSp>
        <p:nvGrpSpPr>
          <p:cNvPr name="Group 21" id="21"/>
          <p:cNvGrpSpPr/>
          <p:nvPr/>
        </p:nvGrpSpPr>
        <p:grpSpPr>
          <a:xfrm rot="0">
            <a:off x="-14827807" y="4067413"/>
            <a:ext cx="20465418" cy="2152173"/>
            <a:chOff x="0" y="0"/>
            <a:chExt cx="5390069" cy="566828"/>
          </a:xfrm>
        </p:grpSpPr>
        <p:sp>
          <p:nvSpPr>
            <p:cNvPr name="Freeform 22" id="22"/>
            <p:cNvSpPr/>
            <p:nvPr/>
          </p:nvSpPr>
          <p:spPr>
            <a:xfrm flipH="false" flipV="false" rot="0">
              <a:off x="0" y="0"/>
              <a:ext cx="5390069" cy="566828"/>
            </a:xfrm>
            <a:custGeom>
              <a:avLst/>
              <a:gdLst/>
              <a:ahLst/>
              <a:cxnLst/>
              <a:rect r="r" b="b" t="t" l="l"/>
              <a:pathLst>
                <a:path h="566828" w="5390069">
                  <a:moveTo>
                    <a:pt x="0" y="0"/>
                  </a:moveTo>
                  <a:lnTo>
                    <a:pt x="5390069" y="0"/>
                  </a:lnTo>
                  <a:lnTo>
                    <a:pt x="5390069" y="566828"/>
                  </a:lnTo>
                  <a:lnTo>
                    <a:pt x="0" y="566828"/>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23" id="23"/>
            <p:cNvSpPr txBox="true"/>
            <p:nvPr/>
          </p:nvSpPr>
          <p:spPr>
            <a:xfrm>
              <a:off x="0" y="0"/>
              <a:ext cx="5390069" cy="566828"/>
            </a:xfrm>
            <a:prstGeom prst="rect">
              <a:avLst/>
            </a:prstGeom>
          </p:spPr>
          <p:txBody>
            <a:bodyPr anchor="ctr" rtlCol="false" tIns="50800" lIns="50800" bIns="50800" rIns="50800"/>
            <a:lstStyle/>
            <a:p>
              <a:pPr algn="ctr">
                <a:lnSpc>
                  <a:spcPts val="1917"/>
                </a:lnSpc>
              </a:pPr>
            </a:p>
          </p:txBody>
        </p:sp>
      </p:grpSp>
      <p:sp>
        <p:nvSpPr>
          <p:cNvPr name="Freeform 24" id="24"/>
          <p:cNvSpPr/>
          <p:nvPr/>
        </p:nvSpPr>
        <p:spPr>
          <a:xfrm flipH="false" flipV="false" rot="0">
            <a:off x="-4278196" y="3985232"/>
            <a:ext cx="5798308" cy="2033701"/>
          </a:xfrm>
          <a:custGeom>
            <a:avLst/>
            <a:gdLst/>
            <a:ahLst/>
            <a:cxnLst/>
            <a:rect r="r" b="b" t="t" l="l"/>
            <a:pathLst>
              <a:path h="2033701" w="5798308">
                <a:moveTo>
                  <a:pt x="0" y="0"/>
                </a:moveTo>
                <a:lnTo>
                  <a:pt x="5798308" y="0"/>
                </a:lnTo>
                <a:lnTo>
                  <a:pt x="5798308" y="2033702"/>
                </a:lnTo>
                <a:lnTo>
                  <a:pt x="0" y="2033702"/>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9690459" y="2671942"/>
            <a:ext cx="6345450" cy="403097"/>
          </a:xfrm>
          <a:prstGeom prst="rect">
            <a:avLst/>
          </a:prstGeom>
        </p:spPr>
        <p:txBody>
          <a:bodyPr anchor="t" rtlCol="false" tIns="0" lIns="0" bIns="0" rIns="0">
            <a:spAutoFit/>
          </a:bodyPr>
          <a:lstStyle/>
          <a:p>
            <a:pPr algn="l">
              <a:lnSpc>
                <a:spcPts val="2915"/>
              </a:lnSpc>
              <a:spcBef>
                <a:spcPct val="0"/>
              </a:spcBef>
            </a:pPr>
            <a:r>
              <a:rPr lang="en-US" b="true" sz="2699">
                <a:solidFill>
                  <a:srgbClr val="FFFFFF"/>
                </a:solidFill>
                <a:latin typeface="Poppins Semi-Bold"/>
                <a:ea typeface="Poppins Semi-Bold"/>
                <a:cs typeface="Poppins Semi-Bold"/>
                <a:sym typeface="Poppins Semi-Bold"/>
              </a:rPr>
              <a:t>RED TEAM</a:t>
            </a:r>
          </a:p>
        </p:txBody>
      </p:sp>
      <p:sp>
        <p:nvSpPr>
          <p:cNvPr name="TextBox 26" id="26"/>
          <p:cNvSpPr txBox="true"/>
          <p:nvPr/>
        </p:nvSpPr>
        <p:spPr>
          <a:xfrm rot="0">
            <a:off x="9713670" y="3220017"/>
            <a:ext cx="7545630" cy="1460836"/>
          </a:xfrm>
          <a:prstGeom prst="rect">
            <a:avLst/>
          </a:prstGeom>
        </p:spPr>
        <p:txBody>
          <a:bodyPr anchor="t" rtlCol="false" tIns="0" lIns="0" bIns="0" rIns="0">
            <a:spAutoFit/>
          </a:bodyPr>
          <a:lstStyle/>
          <a:p>
            <a:pPr algn="l">
              <a:lnSpc>
                <a:spcPts val="2936"/>
              </a:lnSpc>
            </a:pPr>
            <a:r>
              <a:rPr lang="en-US" sz="2143">
                <a:solidFill>
                  <a:srgbClr val="FFFFFF"/>
                </a:solidFill>
                <a:latin typeface="Poppins Light"/>
                <a:ea typeface="Poppins Light"/>
                <a:cs typeface="Poppins Light"/>
                <a:sym typeface="Poppins Light"/>
              </a:rPr>
              <a:t>Long term and goal oriented</a:t>
            </a:r>
          </a:p>
          <a:p>
            <a:pPr algn="l">
              <a:lnSpc>
                <a:spcPts val="2936"/>
              </a:lnSpc>
            </a:pPr>
            <a:r>
              <a:rPr lang="en-US" sz="2143">
                <a:solidFill>
                  <a:srgbClr val="FFFFFF"/>
                </a:solidFill>
                <a:latin typeface="Poppins Light"/>
                <a:ea typeface="Poppins Light"/>
                <a:cs typeface="Poppins Light"/>
                <a:sym typeface="Poppins Light"/>
              </a:rPr>
              <a:t>Test detection and response</a:t>
            </a:r>
          </a:p>
          <a:p>
            <a:pPr algn="l">
              <a:lnSpc>
                <a:spcPts val="2936"/>
              </a:lnSpc>
            </a:pPr>
            <a:r>
              <a:rPr lang="en-US" sz="2143">
                <a:solidFill>
                  <a:srgbClr val="FFFFFF"/>
                </a:solidFill>
                <a:latin typeface="Poppins Light"/>
                <a:ea typeface="Poppins Light"/>
                <a:cs typeface="Poppins Light"/>
                <a:sym typeface="Poppins Light"/>
              </a:rPr>
              <a:t>Often stealthy and unannounced</a:t>
            </a:r>
          </a:p>
          <a:p>
            <a:pPr algn="l">
              <a:lnSpc>
                <a:spcPts val="2662"/>
              </a:lnSpc>
            </a:pPr>
          </a:p>
        </p:txBody>
      </p:sp>
      <p:sp>
        <p:nvSpPr>
          <p:cNvPr name="TextBox 27" id="27"/>
          <p:cNvSpPr txBox="true"/>
          <p:nvPr/>
        </p:nvSpPr>
        <p:spPr>
          <a:xfrm rot="0">
            <a:off x="9690459" y="5644073"/>
            <a:ext cx="7837005" cy="403097"/>
          </a:xfrm>
          <a:prstGeom prst="rect">
            <a:avLst/>
          </a:prstGeom>
        </p:spPr>
        <p:txBody>
          <a:bodyPr anchor="t" rtlCol="false" tIns="0" lIns="0" bIns="0" rIns="0">
            <a:spAutoFit/>
          </a:bodyPr>
          <a:lstStyle/>
          <a:p>
            <a:pPr algn="l">
              <a:lnSpc>
                <a:spcPts val="2915"/>
              </a:lnSpc>
              <a:spcBef>
                <a:spcPct val="0"/>
              </a:spcBef>
            </a:pPr>
            <a:r>
              <a:rPr lang="en-US" b="true" sz="2699">
                <a:solidFill>
                  <a:srgbClr val="FFFFFF"/>
                </a:solidFill>
                <a:latin typeface="Poppins Semi-Bold"/>
                <a:ea typeface="Poppins Semi-Bold"/>
                <a:cs typeface="Poppins Semi-Bold"/>
                <a:sym typeface="Poppins Semi-Bold"/>
              </a:rPr>
              <a:t>PEN TESTING</a:t>
            </a:r>
          </a:p>
        </p:txBody>
      </p:sp>
      <p:sp>
        <p:nvSpPr>
          <p:cNvPr name="TextBox 28" id="28"/>
          <p:cNvSpPr txBox="true"/>
          <p:nvPr/>
        </p:nvSpPr>
        <p:spPr>
          <a:xfrm rot="0">
            <a:off x="9713670" y="6192148"/>
            <a:ext cx="6492768" cy="1488331"/>
          </a:xfrm>
          <a:prstGeom prst="rect">
            <a:avLst/>
          </a:prstGeom>
        </p:spPr>
        <p:txBody>
          <a:bodyPr anchor="t" rtlCol="false" tIns="0" lIns="0" bIns="0" rIns="0">
            <a:spAutoFit/>
          </a:bodyPr>
          <a:lstStyle/>
          <a:p>
            <a:pPr algn="l">
              <a:lnSpc>
                <a:spcPts val="3073"/>
              </a:lnSpc>
            </a:pPr>
            <a:r>
              <a:rPr lang="en-US" sz="2243">
                <a:solidFill>
                  <a:srgbClr val="FFFFFF"/>
                </a:solidFill>
                <a:latin typeface="Poppins Light"/>
                <a:ea typeface="Poppins Light"/>
                <a:cs typeface="Poppins Light"/>
                <a:sym typeface="Poppins Light"/>
              </a:rPr>
              <a:t>Short term and scoped</a:t>
            </a:r>
          </a:p>
          <a:p>
            <a:pPr algn="l">
              <a:lnSpc>
                <a:spcPts val="3073"/>
              </a:lnSpc>
            </a:pPr>
            <a:r>
              <a:rPr lang="en-US" sz="2243">
                <a:solidFill>
                  <a:srgbClr val="FFFFFF"/>
                </a:solidFill>
                <a:latin typeface="Poppins Light"/>
                <a:ea typeface="Poppins Light"/>
                <a:cs typeface="Poppins Light"/>
                <a:sym typeface="Poppins Light"/>
              </a:rPr>
              <a:t>Find vulnerabilities</a:t>
            </a:r>
          </a:p>
          <a:p>
            <a:pPr algn="l">
              <a:lnSpc>
                <a:spcPts val="3073"/>
              </a:lnSpc>
            </a:pPr>
            <a:r>
              <a:rPr lang="en-US" sz="2243">
                <a:solidFill>
                  <a:srgbClr val="FFFFFF"/>
                </a:solidFill>
                <a:latin typeface="Poppins Light"/>
                <a:ea typeface="Poppins Light"/>
                <a:cs typeface="Poppins Light"/>
                <a:sym typeface="Poppins Light"/>
              </a:rPr>
              <a:t>Often announced </a:t>
            </a:r>
          </a:p>
          <a:p>
            <a:pPr algn="l">
              <a:lnSpc>
                <a:spcPts val="2662"/>
              </a:lnSpc>
            </a:pPr>
          </a:p>
        </p:txBody>
      </p:sp>
      <p:sp>
        <p:nvSpPr>
          <p:cNvPr name="TextBox 29" id="29"/>
          <p:cNvSpPr txBox="true"/>
          <p:nvPr/>
        </p:nvSpPr>
        <p:spPr>
          <a:xfrm rot="0">
            <a:off x="1028700" y="4535677"/>
            <a:ext cx="7234823" cy="1108396"/>
          </a:xfrm>
          <a:prstGeom prst="rect">
            <a:avLst/>
          </a:prstGeom>
        </p:spPr>
        <p:txBody>
          <a:bodyPr anchor="t" rtlCol="false" tIns="0" lIns="0" bIns="0" rIns="0">
            <a:spAutoFit/>
          </a:bodyPr>
          <a:lstStyle/>
          <a:p>
            <a:pPr algn="ctr">
              <a:lnSpc>
                <a:spcPts val="4342"/>
              </a:lnSpc>
            </a:pPr>
            <a:r>
              <a:rPr lang="en-US" sz="4020" spc="506">
                <a:solidFill>
                  <a:srgbClr val="FFFFFF"/>
                </a:solidFill>
                <a:latin typeface="HK Modular"/>
                <a:ea typeface="HK Modular"/>
                <a:cs typeface="HK Modular"/>
                <a:sym typeface="HK Modular"/>
              </a:rPr>
              <a:t>RED Team VS.</a:t>
            </a:r>
          </a:p>
          <a:p>
            <a:pPr algn="ctr">
              <a:lnSpc>
                <a:spcPts val="4342"/>
              </a:lnSpc>
              <a:spcBef>
                <a:spcPct val="0"/>
              </a:spcBef>
            </a:pPr>
            <a:r>
              <a:rPr lang="en-US" sz="4020" spc="506">
                <a:solidFill>
                  <a:srgbClr val="FFFFFF"/>
                </a:solidFill>
                <a:latin typeface="HK Modular"/>
                <a:ea typeface="HK Modular"/>
                <a:cs typeface="HK Modular"/>
                <a:sym typeface="HK Modular"/>
              </a:rPr>
              <a:t> Pen testing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4685231" y="210414"/>
            <a:ext cx="9476546"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4-privilege escalation</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174132" y="6228265"/>
            <a:ext cx="9486306" cy="3362125"/>
          </a:xfrm>
          <a:custGeom>
            <a:avLst/>
            <a:gdLst/>
            <a:ahLst/>
            <a:cxnLst/>
            <a:rect r="r" b="b" t="t" l="l"/>
            <a:pathLst>
              <a:path h="3362125" w="9486306">
                <a:moveTo>
                  <a:pt x="0" y="0"/>
                </a:moveTo>
                <a:lnTo>
                  <a:pt x="9486307" y="0"/>
                </a:lnTo>
                <a:lnTo>
                  <a:pt x="9486307" y="3362125"/>
                </a:lnTo>
                <a:lnTo>
                  <a:pt x="0" y="3362125"/>
                </a:lnTo>
                <a:lnTo>
                  <a:pt x="0" y="0"/>
                </a:lnTo>
                <a:close/>
              </a:path>
            </a:pathLst>
          </a:custGeom>
          <a:blipFill>
            <a:blip r:embed="rId5"/>
            <a:stretch>
              <a:fillRect l="0" t="0" r="-19132" b="0"/>
            </a:stretch>
          </a:blipFill>
        </p:spPr>
      </p:sp>
      <p:sp>
        <p:nvSpPr>
          <p:cNvPr name="Freeform 19" id="19"/>
          <p:cNvSpPr/>
          <p:nvPr/>
        </p:nvSpPr>
        <p:spPr>
          <a:xfrm flipH="false" flipV="false" rot="0">
            <a:off x="10064528" y="6559576"/>
            <a:ext cx="7581381" cy="2502513"/>
          </a:xfrm>
          <a:custGeom>
            <a:avLst/>
            <a:gdLst/>
            <a:ahLst/>
            <a:cxnLst/>
            <a:rect r="r" b="b" t="t" l="l"/>
            <a:pathLst>
              <a:path h="2502513" w="7581381">
                <a:moveTo>
                  <a:pt x="0" y="0"/>
                </a:moveTo>
                <a:lnTo>
                  <a:pt x="7581381" y="0"/>
                </a:lnTo>
                <a:lnTo>
                  <a:pt x="7581381" y="2502513"/>
                </a:lnTo>
                <a:lnTo>
                  <a:pt x="0" y="2502513"/>
                </a:lnTo>
                <a:lnTo>
                  <a:pt x="0" y="0"/>
                </a:lnTo>
                <a:close/>
              </a:path>
            </a:pathLst>
          </a:custGeom>
          <a:blipFill>
            <a:blip r:embed="rId6"/>
            <a:stretch>
              <a:fillRect l="-328" t="0" r="-63689" b="0"/>
            </a:stretch>
          </a:blipFill>
        </p:spPr>
      </p:sp>
      <p:sp>
        <p:nvSpPr>
          <p:cNvPr name="TextBox 20" id="20"/>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30</a:t>
            </a:r>
          </a:p>
        </p:txBody>
      </p:sp>
      <p:sp>
        <p:nvSpPr>
          <p:cNvPr name="TextBox 21" id="21"/>
          <p:cNvSpPr txBox="true"/>
          <p:nvPr/>
        </p:nvSpPr>
        <p:spPr>
          <a:xfrm rot="0">
            <a:off x="0" y="2119898"/>
            <a:ext cx="9293968" cy="3851192"/>
          </a:xfrm>
          <a:prstGeom prst="rect">
            <a:avLst/>
          </a:prstGeom>
        </p:spPr>
        <p:txBody>
          <a:bodyPr anchor="t" rtlCol="false" tIns="0" lIns="0" bIns="0" rIns="0">
            <a:spAutoFit/>
          </a:bodyPr>
          <a:lstStyle/>
          <a:p>
            <a:pPr algn="ctr" marL="467192" indent="-233596" lvl="1">
              <a:lnSpc>
                <a:spcPts val="3397"/>
              </a:lnSpc>
              <a:buFont typeface="Arial"/>
              <a:buChar char="•"/>
            </a:pPr>
            <a:r>
              <a:rPr lang="en-US" sz="2163">
                <a:solidFill>
                  <a:srgbClr val="FFFFFF"/>
                </a:solidFill>
                <a:latin typeface="Poppins"/>
                <a:ea typeface="Poppins"/>
                <a:cs typeface="Poppins"/>
                <a:sym typeface="Poppins"/>
              </a:rPr>
              <a:t>Older versions o</a:t>
            </a:r>
            <a:r>
              <a:rPr lang="en-US" sz="2163">
                <a:solidFill>
                  <a:srgbClr val="FFFFFF"/>
                </a:solidFill>
                <a:latin typeface="Poppins"/>
                <a:ea typeface="Poppins"/>
                <a:cs typeface="Poppins"/>
                <a:sym typeface="Poppins"/>
              </a:rPr>
              <a:t>f nmap included an inter</a:t>
            </a:r>
            <a:r>
              <a:rPr lang="en-US" sz="2163">
                <a:solidFill>
                  <a:srgbClr val="FFFFFF"/>
                </a:solidFill>
                <a:latin typeface="Poppins"/>
                <a:ea typeface="Poppins"/>
                <a:cs typeface="Poppins"/>
                <a:sym typeface="Poppins"/>
              </a:rPr>
              <a:t>active mode feature that permitted users to execute shell commands directly from within the tool. Fortunately, the version installed on this machine still supports this functionality. By launching nmap in interactive mode, I was able to gain access to a command prompt. From there, I invoked a new shell using the !sh command. Upon verifying my user privileges with whoami, I confirmed that the shell was running with root permissions, successfully achieving privilege escalation.</a:t>
            </a:r>
          </a:p>
        </p:txBody>
      </p:sp>
      <p:sp>
        <p:nvSpPr>
          <p:cNvPr name="TextBox 22" id="22"/>
          <p:cNvSpPr txBox="true"/>
          <p:nvPr/>
        </p:nvSpPr>
        <p:spPr>
          <a:xfrm rot="0">
            <a:off x="9423504" y="2119898"/>
            <a:ext cx="8639931" cy="3851192"/>
          </a:xfrm>
          <a:prstGeom prst="rect">
            <a:avLst/>
          </a:prstGeom>
        </p:spPr>
        <p:txBody>
          <a:bodyPr anchor="t" rtlCol="false" tIns="0" lIns="0" bIns="0" rIns="0">
            <a:spAutoFit/>
          </a:bodyPr>
          <a:lstStyle/>
          <a:p>
            <a:pPr algn="ctr" marL="467192" indent="-233596" lvl="1">
              <a:lnSpc>
                <a:spcPts val="3397"/>
              </a:lnSpc>
              <a:buFont typeface="Arial"/>
              <a:buChar char="•"/>
            </a:pPr>
            <a:r>
              <a:rPr lang="en-US" sz="2163">
                <a:solidFill>
                  <a:srgbClr val="FFFFFF"/>
                </a:solidFill>
                <a:latin typeface="Poppins"/>
                <a:ea typeface="Poppins"/>
                <a:cs typeface="Poppins"/>
                <a:sym typeface="Poppins"/>
              </a:rPr>
              <a:t>To locate the third and </a:t>
            </a:r>
            <a:r>
              <a:rPr lang="en-US" sz="2163">
                <a:solidFill>
                  <a:srgbClr val="FFFFFF"/>
                </a:solidFill>
                <a:latin typeface="Poppins"/>
                <a:ea typeface="Poppins"/>
                <a:cs typeface="Poppins"/>
                <a:sym typeface="Poppins"/>
              </a:rPr>
              <a:t>final key, I searched the system for </a:t>
            </a:r>
            <a:r>
              <a:rPr lang="en-US" sz="2163">
                <a:solidFill>
                  <a:srgbClr val="FFFFFF"/>
                </a:solidFill>
                <a:latin typeface="Poppins"/>
                <a:ea typeface="Poppins"/>
                <a:cs typeface="Poppins"/>
                <a:sym typeface="Poppins"/>
              </a:rPr>
              <a:t>any file whose name begins with key-3-. Using the find command or simple shell navigation, I discovered that the file named key-3-of-3.txt is located within the /root directory—a location accessible only by the root user. After successfully escalating privileges, I accessed the directory and used the cat command to read the file’s contents. This revealed the third and final flag required to complete the challenge.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2092719" y="3995095"/>
            <a:ext cx="14371257" cy="2061703"/>
            <a:chOff x="0" y="0"/>
            <a:chExt cx="3785022" cy="543000"/>
          </a:xfrm>
        </p:grpSpPr>
        <p:sp>
          <p:nvSpPr>
            <p:cNvPr name="Freeform 4" id="4"/>
            <p:cNvSpPr/>
            <p:nvPr/>
          </p:nvSpPr>
          <p:spPr>
            <a:xfrm flipH="false" flipV="false" rot="0">
              <a:off x="0" y="0"/>
              <a:ext cx="3785022" cy="543000"/>
            </a:xfrm>
            <a:custGeom>
              <a:avLst/>
              <a:gdLst/>
              <a:ahLst/>
              <a:cxnLst/>
              <a:rect r="r" b="b" t="t" l="l"/>
              <a:pathLst>
                <a:path h="543000" w="3785022">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sp>
        <p:sp>
          <p:nvSpPr>
            <p:cNvPr name="TextBox 5" id="5"/>
            <p:cNvSpPr txBox="true"/>
            <p:nvPr/>
          </p:nvSpPr>
          <p:spPr>
            <a:xfrm>
              <a:off x="0" y="0"/>
              <a:ext cx="3785022" cy="543000"/>
            </a:xfrm>
            <a:prstGeom prst="rect">
              <a:avLst/>
            </a:prstGeom>
          </p:spPr>
          <p:txBody>
            <a:bodyPr anchor="ctr" rtlCol="false" tIns="50800" lIns="50800" bIns="50800" rIns="50800"/>
            <a:lstStyle/>
            <a:p>
              <a:pPr algn="ctr">
                <a:lnSpc>
                  <a:spcPts val="1917"/>
                </a:lnSpc>
              </a:pPr>
            </a:p>
          </p:txBody>
        </p:sp>
      </p:grpSp>
      <p:grpSp>
        <p:nvGrpSpPr>
          <p:cNvPr name="Group 6" id="6"/>
          <p:cNvGrpSpPr/>
          <p:nvPr/>
        </p:nvGrpSpPr>
        <p:grpSpPr>
          <a:xfrm rot="0">
            <a:off x="862708" y="795954"/>
            <a:ext cx="331984" cy="202810"/>
            <a:chOff x="0" y="0"/>
            <a:chExt cx="442646" cy="270414"/>
          </a:xfrm>
        </p:grpSpPr>
        <p:grpSp>
          <p:nvGrpSpPr>
            <p:cNvPr name="Group 7" id="7"/>
            <p:cNvGrpSpPr/>
            <p:nvPr/>
          </p:nvGrpSpPr>
          <p:grpSpPr>
            <a:xfrm rot="0">
              <a:off x="0" y="0"/>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1053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3" id="13"/>
            <p:cNvGrpSpPr/>
            <p:nvPr/>
          </p:nvGrpSpPr>
          <p:grpSpPr>
            <a:xfrm rot="0">
              <a:off x="0" y="206914"/>
              <a:ext cx="442646" cy="63500"/>
              <a:chOff x="0" y="0"/>
              <a:chExt cx="87436" cy="12543"/>
            </a:xfrm>
          </p:grpSpPr>
          <p:sp>
            <p:nvSpPr>
              <p:cNvPr name="Freeform 14" id="14"/>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5" id="15"/>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6" id="16"/>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485525" y="4028578"/>
            <a:ext cx="13585644" cy="2080462"/>
          </a:xfrm>
          <a:prstGeom prst="rect">
            <a:avLst/>
          </a:prstGeom>
        </p:spPr>
        <p:txBody>
          <a:bodyPr anchor="t" rtlCol="false" tIns="0" lIns="0" bIns="0" rIns="0">
            <a:spAutoFit/>
          </a:bodyPr>
          <a:lstStyle/>
          <a:p>
            <a:pPr algn="ctr">
              <a:lnSpc>
                <a:spcPts val="8137"/>
              </a:lnSpc>
              <a:spcBef>
                <a:spcPct val="0"/>
              </a:spcBef>
            </a:pPr>
            <a:r>
              <a:rPr lang="en-US" sz="7534" spc="949">
                <a:solidFill>
                  <a:srgbClr val="FFFFFF"/>
                </a:solidFill>
                <a:latin typeface="HK Modular"/>
                <a:ea typeface="HK Modular"/>
                <a:cs typeface="HK Modular"/>
                <a:sym typeface="HK Modular"/>
              </a:rPr>
              <a:t>Covering</a:t>
            </a:r>
          </a:p>
          <a:p>
            <a:pPr algn="ctr">
              <a:lnSpc>
                <a:spcPts val="8137"/>
              </a:lnSpc>
              <a:spcBef>
                <a:spcPct val="0"/>
              </a:spcBef>
            </a:pPr>
            <a:r>
              <a:rPr lang="en-US" sz="7534" spc="949">
                <a:solidFill>
                  <a:srgbClr val="FFFFFF"/>
                </a:solidFill>
                <a:latin typeface="HK Modular"/>
                <a:ea typeface="HK Modular"/>
                <a:cs typeface="HK Modular"/>
                <a:sym typeface="HK Modular"/>
              </a:rPr>
              <a:t>tracks</a:t>
            </a:r>
          </a:p>
        </p:txBody>
      </p:sp>
      <p:grpSp>
        <p:nvGrpSpPr>
          <p:cNvPr name="Group 18" id="18"/>
          <p:cNvGrpSpPr/>
          <p:nvPr/>
        </p:nvGrpSpPr>
        <p:grpSpPr>
          <a:xfrm rot="0">
            <a:off x="-4238611" y="-312030"/>
            <a:ext cx="10866607" cy="11146926"/>
            <a:chOff x="0" y="0"/>
            <a:chExt cx="14488809" cy="14862569"/>
          </a:xfrm>
        </p:grpSpPr>
        <p:grpSp>
          <p:nvGrpSpPr>
            <p:cNvPr name="Group 19" id="19"/>
            <p:cNvGrpSpPr/>
            <p:nvPr/>
          </p:nvGrpSpPr>
          <p:grpSpPr>
            <a:xfrm rot="0">
              <a:off x="0" y="0"/>
              <a:ext cx="12041279" cy="14862569"/>
              <a:chOff x="0" y="0"/>
              <a:chExt cx="2378524" cy="2935816"/>
            </a:xfrm>
          </p:grpSpPr>
          <p:sp>
            <p:nvSpPr>
              <p:cNvPr name="Freeform 20" id="20"/>
              <p:cNvSpPr/>
              <p:nvPr/>
            </p:nvSpPr>
            <p:spPr>
              <a:xfrm flipH="false" flipV="false" rot="0">
                <a:off x="0" y="0"/>
                <a:ext cx="2378524" cy="2935816"/>
              </a:xfrm>
              <a:custGeom>
                <a:avLst/>
                <a:gdLst/>
                <a:ahLst/>
                <a:cxnLst/>
                <a:rect r="r" b="b" t="t" l="l"/>
                <a:pathLst>
                  <a:path h="2935816" w="2378524">
                    <a:moveTo>
                      <a:pt x="0" y="0"/>
                    </a:moveTo>
                    <a:lnTo>
                      <a:pt x="2378524" y="0"/>
                    </a:lnTo>
                    <a:lnTo>
                      <a:pt x="2378524" y="2935816"/>
                    </a:lnTo>
                    <a:lnTo>
                      <a:pt x="0" y="2935816"/>
                    </a:lnTo>
                    <a:close/>
                  </a:path>
                </a:pathLst>
              </a:custGeom>
              <a:gradFill rotWithShape="true">
                <a:gsLst>
                  <a:gs pos="0">
                    <a:srgbClr val="071121">
                      <a:alpha val="100000"/>
                    </a:srgbClr>
                  </a:gs>
                  <a:gs pos="50000">
                    <a:srgbClr val="060F1F">
                      <a:alpha val="78500"/>
                    </a:srgbClr>
                  </a:gs>
                  <a:gs pos="100000">
                    <a:srgbClr val="060F1F">
                      <a:alpha val="0"/>
                    </a:srgbClr>
                  </a:gs>
                </a:gsLst>
                <a:lin ang="0"/>
              </a:gradFill>
            </p:spPr>
          </p:sp>
          <p:sp>
            <p:nvSpPr>
              <p:cNvPr name="TextBox 21" id="21"/>
              <p:cNvSpPr txBox="true"/>
              <p:nvPr/>
            </p:nvSpPr>
            <p:spPr>
              <a:xfrm>
                <a:off x="0" y="0"/>
                <a:ext cx="2378524" cy="2935816"/>
              </a:xfrm>
              <a:prstGeom prst="rect">
                <a:avLst/>
              </a:prstGeom>
            </p:spPr>
            <p:txBody>
              <a:bodyPr anchor="ctr" rtlCol="false" tIns="50800" lIns="50800" bIns="50800" rIns="50800"/>
              <a:lstStyle/>
              <a:p>
                <a:pPr algn="ctr">
                  <a:lnSpc>
                    <a:spcPts val="1917"/>
                  </a:lnSpc>
                </a:pPr>
              </a:p>
            </p:txBody>
          </p:sp>
        </p:grpSp>
        <p:sp>
          <p:nvSpPr>
            <p:cNvPr name="Freeform 22" id="22"/>
            <p:cNvSpPr/>
            <p:nvPr/>
          </p:nvSpPr>
          <p:spPr>
            <a:xfrm flipH="false" flipV="false" rot="0">
              <a:off x="9497707" y="4327827"/>
              <a:ext cx="635235" cy="635235"/>
            </a:xfrm>
            <a:custGeom>
              <a:avLst/>
              <a:gdLst/>
              <a:ahLst/>
              <a:cxnLst/>
              <a:rect r="r" b="b" t="t" l="l"/>
              <a:pathLst>
                <a:path h="635235" w="635235">
                  <a:moveTo>
                    <a:pt x="0" y="0"/>
                  </a:moveTo>
                  <a:lnTo>
                    <a:pt x="635235" y="0"/>
                  </a:lnTo>
                  <a:lnTo>
                    <a:pt x="635235" y="635236"/>
                  </a:lnTo>
                  <a:lnTo>
                    <a:pt x="0" y="635236"/>
                  </a:lnTo>
                  <a:lnTo>
                    <a:pt x="0" y="0"/>
                  </a:lnTo>
                  <a:close/>
                </a:path>
              </a:pathLst>
            </a:custGeom>
            <a:blipFill>
              <a:blip r:embed="rId5">
                <a:alphaModFix amt="68000"/>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7602920" y="2926122"/>
              <a:ext cx="6885889" cy="1401706"/>
            </a:xfrm>
            <a:prstGeom prst="rect">
              <a:avLst/>
            </a:prstGeom>
          </p:spPr>
          <p:txBody>
            <a:bodyPr anchor="t" rtlCol="false" tIns="0" lIns="0" bIns="0" rIns="0">
              <a:spAutoFit/>
            </a:bodyPr>
            <a:lstStyle/>
            <a:p>
              <a:pPr algn="l">
                <a:lnSpc>
                  <a:spcPts val="2684"/>
                </a:lnSpc>
                <a:spcBef>
                  <a:spcPct val="0"/>
                </a:spcBef>
              </a:pPr>
              <a:r>
                <a:rPr lang="en-US" sz="2486">
                  <a:solidFill>
                    <a:srgbClr val="FFFFFF">
                      <a:alpha val="80784"/>
                    </a:srgbClr>
                  </a:solidFill>
                  <a:latin typeface="Horizon"/>
                  <a:ea typeface="Horizon"/>
                  <a:cs typeface="Horizon"/>
                  <a:sym typeface="Horizon"/>
                </a:rPr>
                <a:t>WITH THAT BEING SAID LET’S HEAD TO THE NEXT STAGE </a:t>
              </a:r>
            </a:p>
          </p:txBody>
        </p:sp>
      </p:grpSp>
      <p:sp>
        <p:nvSpPr>
          <p:cNvPr name="Freeform 24" id="24"/>
          <p:cNvSpPr/>
          <p:nvPr/>
        </p:nvSpPr>
        <p:spPr>
          <a:xfrm flipH="false" flipV="false" rot="-653418">
            <a:off x="5012860" y="2947070"/>
            <a:ext cx="325773" cy="973777"/>
          </a:xfrm>
          <a:custGeom>
            <a:avLst/>
            <a:gdLst/>
            <a:ahLst/>
            <a:cxnLst/>
            <a:rect r="r" b="b" t="t" l="l"/>
            <a:pathLst>
              <a:path h="973777" w="325773">
                <a:moveTo>
                  <a:pt x="0" y="0"/>
                </a:moveTo>
                <a:lnTo>
                  <a:pt x="325773" y="0"/>
                </a:lnTo>
                <a:lnTo>
                  <a:pt x="325773" y="973777"/>
                </a:lnTo>
                <a:lnTo>
                  <a:pt x="0" y="9737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4685231" y="210414"/>
            <a:ext cx="9476546"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5-covering tracks </a:t>
            </a:r>
          </a:p>
        </p:txBody>
      </p:sp>
      <p:grpSp>
        <p:nvGrpSpPr>
          <p:cNvPr name="Group 15" id="15"/>
          <p:cNvGrpSpPr/>
          <p:nvPr/>
        </p:nvGrpSpPr>
        <p:grpSpPr>
          <a:xfrm rot="0">
            <a:off x="-149968" y="1953533"/>
            <a:ext cx="20677835" cy="8333467"/>
            <a:chOff x="0" y="0"/>
            <a:chExt cx="5446014" cy="2194822"/>
          </a:xfrm>
        </p:grpSpPr>
        <p:sp>
          <p:nvSpPr>
            <p:cNvPr name="Freeform 16" id="16"/>
            <p:cNvSpPr/>
            <p:nvPr/>
          </p:nvSpPr>
          <p:spPr>
            <a:xfrm flipH="false" flipV="false" rot="0">
              <a:off x="0" y="0"/>
              <a:ext cx="5446014" cy="2194822"/>
            </a:xfrm>
            <a:custGeom>
              <a:avLst/>
              <a:gdLst/>
              <a:ahLst/>
              <a:cxnLst/>
              <a:rect r="r" b="b" t="t" l="l"/>
              <a:pathLst>
                <a:path h="2194822" w="5446014">
                  <a:moveTo>
                    <a:pt x="0" y="0"/>
                  </a:moveTo>
                  <a:lnTo>
                    <a:pt x="5446014" y="0"/>
                  </a:lnTo>
                  <a:lnTo>
                    <a:pt x="5446014" y="2194822"/>
                  </a:lnTo>
                  <a:lnTo>
                    <a:pt x="0" y="219482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194822"/>
            </a:xfrm>
            <a:prstGeom prst="rect">
              <a:avLst/>
            </a:prstGeom>
          </p:spPr>
          <p:txBody>
            <a:bodyPr anchor="ctr" rtlCol="false" tIns="50800" lIns="50800" bIns="50800" rIns="50800"/>
            <a:lstStyle/>
            <a:p>
              <a:pPr algn="ctr">
                <a:lnSpc>
                  <a:spcPts val="1917"/>
                </a:lnSpc>
              </a:pPr>
            </a:p>
          </p:txBody>
        </p:sp>
      </p:grpSp>
      <p:sp>
        <p:nvSpPr>
          <p:cNvPr name="TextBox 18" id="18"/>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32</a:t>
            </a:r>
          </a:p>
        </p:txBody>
      </p:sp>
      <p:sp>
        <p:nvSpPr>
          <p:cNvPr name="TextBox 19" id="19"/>
          <p:cNvSpPr txBox="true"/>
          <p:nvPr/>
        </p:nvSpPr>
        <p:spPr>
          <a:xfrm rot="0">
            <a:off x="0" y="1956427"/>
            <a:ext cx="7985894" cy="2136692"/>
          </a:xfrm>
          <a:prstGeom prst="rect">
            <a:avLst/>
          </a:prstGeom>
        </p:spPr>
        <p:txBody>
          <a:bodyPr anchor="t" rtlCol="false" tIns="0" lIns="0" bIns="0" rIns="0">
            <a:spAutoFit/>
          </a:bodyPr>
          <a:lstStyle/>
          <a:p>
            <a:pPr algn="ctr" marL="467192" indent="-233596" lvl="1">
              <a:lnSpc>
                <a:spcPts val="3397"/>
              </a:lnSpc>
              <a:buFont typeface="Arial"/>
              <a:buChar char="•"/>
            </a:pPr>
            <a:r>
              <a:rPr lang="en-US" sz="2163">
                <a:solidFill>
                  <a:srgbClr val="FFFFFF"/>
                </a:solidFill>
                <a:latin typeface="Poppins"/>
                <a:ea typeface="Poppins"/>
                <a:cs typeface="Poppins"/>
                <a:sym typeface="Poppins"/>
              </a:rPr>
              <a:t>Delete Com</a:t>
            </a:r>
            <a:r>
              <a:rPr lang="en-US" sz="2163">
                <a:solidFill>
                  <a:srgbClr val="FFFFFF"/>
                </a:solidFill>
                <a:latin typeface="Poppins"/>
                <a:ea typeface="Poppins"/>
                <a:cs typeface="Poppins"/>
                <a:sym typeface="Poppins"/>
              </a:rPr>
              <a:t>mand His</a:t>
            </a:r>
            <a:r>
              <a:rPr lang="en-US" sz="2163">
                <a:solidFill>
                  <a:srgbClr val="FFFFFF"/>
                </a:solidFill>
                <a:latin typeface="Poppins"/>
                <a:ea typeface="Poppins"/>
                <a:cs typeface="Poppins"/>
                <a:sym typeface="Poppins"/>
              </a:rPr>
              <a:t>tory</a:t>
            </a:r>
          </a:p>
          <a:p>
            <a:pPr algn="ctr" marL="934385" indent="-311462" lvl="2">
              <a:lnSpc>
                <a:spcPts val="3397"/>
              </a:lnSpc>
              <a:buFont typeface="Arial"/>
              <a:buChar char="⚬"/>
            </a:pPr>
            <a:r>
              <a:rPr lang="en-US" sz="2163">
                <a:solidFill>
                  <a:srgbClr val="FFFFFF"/>
                </a:solidFill>
                <a:latin typeface="Poppins"/>
                <a:ea typeface="Poppins"/>
                <a:cs typeface="Poppins"/>
                <a:sym typeface="Poppins"/>
              </a:rPr>
              <a:t>Clear shell command history with: </a:t>
            </a:r>
            <a:r>
              <a:rPr lang="en-US" sz="2163">
                <a:solidFill>
                  <a:srgbClr val="FC322E"/>
                </a:solidFill>
                <a:latin typeface="Poppins"/>
                <a:ea typeface="Poppins"/>
                <a:cs typeface="Poppins"/>
                <a:sym typeface="Poppins"/>
              </a:rPr>
              <a:t>history -c </a:t>
            </a:r>
            <a:r>
              <a:rPr lang="en-US" sz="2163">
                <a:solidFill>
                  <a:srgbClr val="FFFFFF"/>
                </a:solidFill>
                <a:latin typeface="Poppins"/>
                <a:ea typeface="Poppins"/>
                <a:cs typeface="Poppins"/>
                <a:sym typeface="Poppins"/>
              </a:rPr>
              <a:t>and </a:t>
            </a:r>
            <a:r>
              <a:rPr lang="en-US" sz="2163">
                <a:solidFill>
                  <a:srgbClr val="FC322E"/>
                </a:solidFill>
                <a:latin typeface="Poppins"/>
                <a:ea typeface="Poppins"/>
                <a:cs typeface="Poppins"/>
                <a:sym typeface="Poppins"/>
              </a:rPr>
              <a:t>unset HISTFILE</a:t>
            </a:r>
          </a:p>
          <a:p>
            <a:pPr algn="ctr" marL="934385" indent="-311462" lvl="2">
              <a:lnSpc>
                <a:spcPts val="3397"/>
              </a:lnSpc>
              <a:buFont typeface="Arial"/>
              <a:buChar char="⚬"/>
            </a:pPr>
            <a:r>
              <a:rPr lang="en-US" sz="2163">
                <a:solidFill>
                  <a:srgbClr val="FFFFFF"/>
                </a:solidFill>
                <a:latin typeface="Poppins"/>
                <a:ea typeface="Poppins"/>
                <a:cs typeface="Poppins"/>
                <a:sym typeface="Poppins"/>
              </a:rPr>
              <a:t>Also remove </a:t>
            </a:r>
            <a:r>
              <a:rPr lang="en-US" sz="2163">
                <a:solidFill>
                  <a:srgbClr val="FC322E"/>
                </a:solidFill>
                <a:latin typeface="Poppins"/>
                <a:ea typeface="Poppins"/>
                <a:cs typeface="Poppins"/>
                <a:sym typeface="Poppins"/>
              </a:rPr>
              <a:t>.bash_history</a:t>
            </a:r>
            <a:r>
              <a:rPr lang="en-US" sz="2163">
                <a:solidFill>
                  <a:srgbClr val="FFFFFF"/>
                </a:solidFill>
                <a:latin typeface="Poppins"/>
                <a:ea typeface="Poppins"/>
                <a:cs typeface="Poppins"/>
                <a:sym typeface="Poppins"/>
              </a:rPr>
              <a:t>, </a:t>
            </a:r>
            <a:r>
              <a:rPr lang="en-US" sz="2163">
                <a:solidFill>
                  <a:srgbClr val="FC322E"/>
                </a:solidFill>
                <a:latin typeface="Poppins"/>
                <a:ea typeface="Poppins"/>
                <a:cs typeface="Poppins"/>
                <a:sym typeface="Poppins"/>
              </a:rPr>
              <a:t>.zsh_history</a:t>
            </a:r>
            <a:r>
              <a:rPr lang="en-US" sz="2163">
                <a:solidFill>
                  <a:srgbClr val="FFFFFF"/>
                </a:solidFill>
                <a:latin typeface="Poppins"/>
                <a:ea typeface="Poppins"/>
                <a:cs typeface="Poppins"/>
                <a:sym typeface="Poppins"/>
              </a:rPr>
              <a:t>, etc.</a:t>
            </a:r>
          </a:p>
          <a:p>
            <a:pPr algn="ctr">
              <a:lnSpc>
                <a:spcPts val="3397"/>
              </a:lnSpc>
            </a:pPr>
          </a:p>
        </p:txBody>
      </p:sp>
      <p:sp>
        <p:nvSpPr>
          <p:cNvPr name="TextBox 20" id="20"/>
          <p:cNvSpPr txBox="true"/>
          <p:nvPr/>
        </p:nvSpPr>
        <p:spPr>
          <a:xfrm rot="0">
            <a:off x="0" y="5307694"/>
            <a:ext cx="7985894" cy="3422567"/>
          </a:xfrm>
          <a:prstGeom prst="rect">
            <a:avLst/>
          </a:prstGeom>
        </p:spPr>
        <p:txBody>
          <a:bodyPr anchor="t" rtlCol="false" tIns="0" lIns="0" bIns="0" rIns="0">
            <a:spAutoFit/>
          </a:bodyPr>
          <a:lstStyle/>
          <a:p>
            <a:pPr algn="ctr" marL="467192" indent="-233596" lvl="1">
              <a:lnSpc>
                <a:spcPts val="3397"/>
              </a:lnSpc>
              <a:buFont typeface="Arial"/>
              <a:buChar char="•"/>
            </a:pPr>
            <a:r>
              <a:rPr lang="en-US" sz="2163">
                <a:solidFill>
                  <a:srgbClr val="FFFFFF"/>
                </a:solidFill>
                <a:latin typeface="Poppins"/>
                <a:ea typeface="Poppins"/>
                <a:cs typeface="Poppins"/>
                <a:sym typeface="Poppins"/>
              </a:rPr>
              <a:t>Remove or Edit Logs</a:t>
            </a:r>
          </a:p>
          <a:p>
            <a:pPr algn="ctr" marL="934385" indent="-311462" lvl="2">
              <a:lnSpc>
                <a:spcPts val="3397"/>
              </a:lnSpc>
              <a:buFont typeface="Arial"/>
              <a:buChar char="⚬"/>
            </a:pPr>
            <a:r>
              <a:rPr lang="en-US" sz="2163">
                <a:solidFill>
                  <a:srgbClr val="FFFFFF"/>
                </a:solidFill>
                <a:latin typeface="Poppins"/>
                <a:ea typeface="Poppins"/>
                <a:cs typeface="Poppins"/>
                <a:sym typeface="Poppins"/>
              </a:rPr>
              <a:t>Delete or s</a:t>
            </a:r>
            <a:r>
              <a:rPr lang="en-US" sz="2163">
                <a:solidFill>
                  <a:srgbClr val="FFFFFF"/>
                </a:solidFill>
                <a:latin typeface="Poppins"/>
                <a:ea typeface="Poppins"/>
                <a:cs typeface="Poppins"/>
                <a:sym typeface="Poppins"/>
              </a:rPr>
              <a:t>anitize relevant log files:</a:t>
            </a:r>
          </a:p>
          <a:p>
            <a:pPr algn="ctr" marL="1401577" indent="-350394" lvl="3">
              <a:lnSpc>
                <a:spcPts val="3397"/>
              </a:lnSpc>
              <a:buFont typeface="Arial"/>
              <a:buChar char="￭"/>
            </a:pPr>
            <a:r>
              <a:rPr lang="en-US" sz="2163">
                <a:solidFill>
                  <a:srgbClr val="FC322E"/>
                </a:solidFill>
                <a:latin typeface="Poppins"/>
                <a:ea typeface="Poppins"/>
                <a:cs typeface="Poppins"/>
                <a:sym typeface="Poppins"/>
              </a:rPr>
              <a:t>/var/log/au</a:t>
            </a:r>
            <a:r>
              <a:rPr lang="en-US" sz="2163">
                <a:solidFill>
                  <a:srgbClr val="FC322E"/>
                </a:solidFill>
                <a:latin typeface="Poppins"/>
                <a:ea typeface="Poppins"/>
                <a:cs typeface="Poppins"/>
                <a:sym typeface="Poppins"/>
              </a:rPr>
              <a:t>th.log</a:t>
            </a:r>
            <a:r>
              <a:rPr lang="en-US" sz="2163">
                <a:solidFill>
                  <a:srgbClr val="FFFFFF"/>
                </a:solidFill>
                <a:latin typeface="Poppins"/>
                <a:ea typeface="Poppins"/>
                <a:cs typeface="Poppins"/>
                <a:sym typeface="Poppins"/>
              </a:rPr>
              <a:t>, </a:t>
            </a:r>
            <a:r>
              <a:rPr lang="en-US" sz="2163">
                <a:solidFill>
                  <a:srgbClr val="FC322E"/>
                </a:solidFill>
                <a:latin typeface="Poppins"/>
                <a:ea typeface="Poppins"/>
                <a:cs typeface="Poppins"/>
                <a:sym typeface="Poppins"/>
              </a:rPr>
              <a:t>/var/log/syslog</a:t>
            </a:r>
            <a:r>
              <a:rPr lang="en-US" sz="2163">
                <a:solidFill>
                  <a:srgbClr val="FFFFFF"/>
                </a:solidFill>
                <a:latin typeface="Poppins"/>
                <a:ea typeface="Poppins"/>
                <a:cs typeface="Poppins"/>
                <a:sym typeface="Poppins"/>
              </a:rPr>
              <a:t>, </a:t>
            </a:r>
            <a:r>
              <a:rPr lang="en-US" sz="2163">
                <a:solidFill>
                  <a:srgbClr val="FC322E"/>
                </a:solidFill>
                <a:latin typeface="Poppins"/>
                <a:ea typeface="Poppins"/>
                <a:cs typeface="Poppins"/>
                <a:sym typeface="Poppins"/>
              </a:rPr>
              <a:t>/var/log/apache2/access.log</a:t>
            </a:r>
            <a:r>
              <a:rPr lang="en-US" sz="2163">
                <a:solidFill>
                  <a:srgbClr val="FFFFFF"/>
                </a:solidFill>
                <a:latin typeface="Poppins"/>
                <a:ea typeface="Poppins"/>
                <a:cs typeface="Poppins"/>
                <a:sym typeface="Poppins"/>
              </a:rPr>
              <a:t> ,etc.</a:t>
            </a:r>
          </a:p>
          <a:p>
            <a:pPr algn="ctr" marL="467192" indent="-233596" lvl="1">
              <a:lnSpc>
                <a:spcPts val="3397"/>
              </a:lnSpc>
              <a:buFont typeface="Arial"/>
              <a:buChar char="•"/>
            </a:pPr>
            <a:r>
              <a:rPr lang="en-US" sz="2163">
                <a:solidFill>
                  <a:srgbClr val="FFFFFF"/>
                </a:solidFill>
                <a:latin typeface="Poppins"/>
                <a:ea typeface="Poppins"/>
                <a:cs typeface="Poppins"/>
                <a:sym typeface="Poppins"/>
              </a:rPr>
              <a:t>Use tools like </a:t>
            </a:r>
            <a:r>
              <a:rPr lang="en-US" sz="2163">
                <a:solidFill>
                  <a:srgbClr val="FC322E"/>
                </a:solidFill>
                <a:latin typeface="Poppins"/>
                <a:ea typeface="Poppins"/>
                <a:cs typeface="Poppins"/>
                <a:sym typeface="Poppins"/>
              </a:rPr>
              <a:t>logcleaner </a:t>
            </a:r>
            <a:r>
              <a:rPr lang="en-US" sz="2163">
                <a:solidFill>
                  <a:srgbClr val="FFFFFF"/>
                </a:solidFill>
                <a:latin typeface="Poppins"/>
                <a:ea typeface="Poppins"/>
                <a:cs typeface="Poppins"/>
                <a:sym typeface="Poppins"/>
              </a:rPr>
              <a:t> to automate this.</a:t>
            </a:r>
          </a:p>
          <a:p>
            <a:pPr algn="ctr" marL="467192" indent="-233596" lvl="1">
              <a:lnSpc>
                <a:spcPts val="3397"/>
              </a:lnSpc>
              <a:buFont typeface="Arial"/>
              <a:buChar char="•"/>
            </a:pPr>
            <a:r>
              <a:rPr lang="en-US" sz="2163">
                <a:solidFill>
                  <a:srgbClr val="FFFFFF"/>
                </a:solidFill>
                <a:latin typeface="Poppins"/>
                <a:ea typeface="Poppins"/>
                <a:cs typeface="Poppins"/>
                <a:sym typeface="Poppins"/>
              </a:rPr>
              <a:t>Or use </a:t>
            </a:r>
            <a:r>
              <a:rPr lang="en-US" sz="2163">
                <a:solidFill>
                  <a:srgbClr val="FC322E"/>
                </a:solidFill>
                <a:latin typeface="Poppins"/>
                <a:ea typeface="Poppins"/>
                <a:cs typeface="Poppins"/>
                <a:sym typeface="Poppins"/>
              </a:rPr>
              <a:t>sed </a:t>
            </a:r>
            <a:r>
              <a:rPr lang="en-US" sz="2163">
                <a:solidFill>
                  <a:srgbClr val="FFFFFF"/>
                </a:solidFill>
                <a:latin typeface="Poppins"/>
                <a:ea typeface="Poppins"/>
                <a:cs typeface="Poppins"/>
                <a:sym typeface="Poppins"/>
              </a:rPr>
              <a:t>to delete specific log entries by timestamp or IP.</a:t>
            </a:r>
          </a:p>
          <a:p>
            <a:pPr algn="ctr">
              <a:lnSpc>
                <a:spcPts val="3397"/>
              </a:lnSpc>
            </a:pPr>
          </a:p>
        </p:txBody>
      </p:sp>
      <p:sp>
        <p:nvSpPr>
          <p:cNvPr name="TextBox 21" id="21"/>
          <p:cNvSpPr txBox="true"/>
          <p:nvPr/>
        </p:nvSpPr>
        <p:spPr>
          <a:xfrm rot="0">
            <a:off x="9423504" y="1946902"/>
            <a:ext cx="7985894" cy="2236768"/>
          </a:xfrm>
          <a:prstGeom prst="rect">
            <a:avLst/>
          </a:prstGeom>
        </p:spPr>
        <p:txBody>
          <a:bodyPr anchor="t" rtlCol="false" tIns="0" lIns="0" bIns="0" rIns="0">
            <a:spAutoFit/>
          </a:bodyPr>
          <a:lstStyle/>
          <a:p>
            <a:pPr algn="ctr">
              <a:lnSpc>
                <a:spcPts val="3554"/>
              </a:lnSpc>
            </a:pPr>
            <a:r>
              <a:rPr lang="en-US" sz="2263">
                <a:solidFill>
                  <a:srgbClr val="FFFFFF"/>
                </a:solidFill>
                <a:latin typeface="Poppins"/>
                <a:ea typeface="Poppins"/>
                <a:cs typeface="Poppins"/>
                <a:sym typeface="Poppins"/>
              </a:rPr>
              <a:t>E</a:t>
            </a:r>
            <a:r>
              <a:rPr lang="en-US" sz="2263">
                <a:solidFill>
                  <a:srgbClr val="FFFFFF"/>
                </a:solidFill>
                <a:latin typeface="Poppins"/>
                <a:ea typeface="Poppins"/>
                <a:cs typeface="Poppins"/>
                <a:sym typeface="Poppins"/>
              </a:rPr>
              <a:t>rase Uploaded Files:</a:t>
            </a:r>
          </a:p>
          <a:p>
            <a:pPr algn="ctr" marL="488782" indent="-244391" lvl="1">
              <a:lnSpc>
                <a:spcPts val="3554"/>
              </a:lnSpc>
              <a:buFont typeface="Arial"/>
              <a:buChar char="•"/>
            </a:pPr>
            <a:r>
              <a:rPr lang="en-US" sz="2263">
                <a:solidFill>
                  <a:srgbClr val="FFFFFF"/>
                </a:solidFill>
                <a:latin typeface="Poppins"/>
                <a:ea typeface="Poppins"/>
                <a:cs typeface="Poppins"/>
                <a:sym typeface="Poppins"/>
              </a:rPr>
              <a:t>Remove </a:t>
            </a:r>
            <a:r>
              <a:rPr lang="en-US" sz="2263">
                <a:solidFill>
                  <a:srgbClr val="FFFFFF"/>
                </a:solidFill>
                <a:latin typeface="Poppins"/>
                <a:ea typeface="Poppins"/>
                <a:cs typeface="Poppins"/>
                <a:sym typeface="Poppins"/>
              </a:rPr>
              <a:t>any tools/scrip</a:t>
            </a:r>
            <a:r>
              <a:rPr lang="en-US" sz="2263">
                <a:solidFill>
                  <a:srgbClr val="FFFFFF"/>
                </a:solidFill>
                <a:latin typeface="Poppins"/>
                <a:ea typeface="Poppins"/>
                <a:cs typeface="Poppins"/>
                <a:sym typeface="Poppins"/>
              </a:rPr>
              <a:t>ts uploaded for exploitation (e.g., reverse shells, scanners).</a:t>
            </a:r>
          </a:p>
          <a:p>
            <a:pPr algn="ctr">
              <a:lnSpc>
                <a:spcPts val="3554"/>
              </a:lnSpc>
            </a:pPr>
          </a:p>
          <a:p>
            <a:pPr algn="ctr">
              <a:lnSpc>
                <a:spcPts val="3554"/>
              </a:lnSpc>
            </a:pPr>
          </a:p>
        </p:txBody>
      </p:sp>
      <p:sp>
        <p:nvSpPr>
          <p:cNvPr name="TextBox 22" id="22"/>
          <p:cNvSpPr txBox="true"/>
          <p:nvPr/>
        </p:nvSpPr>
        <p:spPr>
          <a:xfrm rot="0">
            <a:off x="9671042" y="4278920"/>
            <a:ext cx="7255964" cy="1468749"/>
          </a:xfrm>
          <a:prstGeom prst="rect">
            <a:avLst/>
          </a:prstGeom>
        </p:spPr>
        <p:txBody>
          <a:bodyPr anchor="t" rtlCol="false" tIns="0" lIns="0" bIns="0" rIns="0">
            <a:spAutoFit/>
          </a:bodyPr>
          <a:lstStyle/>
          <a:p>
            <a:pPr algn="ctr">
              <a:lnSpc>
                <a:spcPts val="2746"/>
              </a:lnSpc>
            </a:pPr>
            <a:r>
              <a:rPr lang="en-US" sz="2542">
                <a:solidFill>
                  <a:srgbClr val="FFFFFF"/>
                </a:solidFill>
                <a:latin typeface="Poppins Light"/>
                <a:ea typeface="Poppins Light"/>
                <a:cs typeface="Poppins Light"/>
                <a:sym typeface="Poppins Light"/>
              </a:rPr>
              <a:t>Remove Scheduled Tasks</a:t>
            </a:r>
          </a:p>
          <a:p>
            <a:pPr algn="ctr" marL="549002" indent="-274501" lvl="1">
              <a:lnSpc>
                <a:spcPts val="2746"/>
              </a:lnSpc>
              <a:spcBef>
                <a:spcPct val="0"/>
              </a:spcBef>
              <a:buFont typeface="Arial"/>
              <a:buChar char="•"/>
            </a:pPr>
            <a:r>
              <a:rPr lang="en-US" sz="2542">
                <a:solidFill>
                  <a:srgbClr val="FFFFFF"/>
                </a:solidFill>
                <a:latin typeface="Poppins Light"/>
                <a:ea typeface="Poppins Light"/>
                <a:cs typeface="Poppins Light"/>
                <a:sym typeface="Poppins Light"/>
              </a:rPr>
              <a:t>Delete any malici</a:t>
            </a:r>
            <a:r>
              <a:rPr lang="en-US" sz="2542">
                <a:solidFill>
                  <a:srgbClr val="FFFFFF"/>
                </a:solidFill>
                <a:latin typeface="Poppins Light"/>
                <a:ea typeface="Poppins Light"/>
                <a:cs typeface="Poppins Light"/>
                <a:sym typeface="Poppins Light"/>
              </a:rPr>
              <a:t>ous cron jobs: </a:t>
            </a:r>
            <a:r>
              <a:rPr lang="en-US" sz="2542">
                <a:solidFill>
                  <a:srgbClr val="FC322E"/>
                </a:solidFill>
                <a:latin typeface="Poppins Light"/>
                <a:ea typeface="Poppins Light"/>
                <a:cs typeface="Poppins Light"/>
                <a:sym typeface="Poppins Light"/>
              </a:rPr>
              <a:t>crontab -r</a:t>
            </a:r>
          </a:p>
          <a:p>
            <a:pPr algn="ctr" marL="549002" indent="-274501" lvl="1">
              <a:lnSpc>
                <a:spcPts val="2746"/>
              </a:lnSpc>
              <a:spcBef>
                <a:spcPct val="0"/>
              </a:spcBef>
              <a:buFont typeface="Arial"/>
              <a:buChar char="•"/>
            </a:pPr>
            <a:r>
              <a:rPr lang="en-US" sz="2542">
                <a:solidFill>
                  <a:srgbClr val="FFFFFF"/>
                </a:solidFill>
                <a:latin typeface="Poppins Light"/>
                <a:ea typeface="Poppins Light"/>
                <a:cs typeface="Poppins Light"/>
                <a:sym typeface="Poppins Light"/>
              </a:rPr>
              <a:t>Check </a:t>
            </a:r>
            <a:r>
              <a:rPr lang="en-US" sz="2542">
                <a:solidFill>
                  <a:srgbClr val="FC322E"/>
                </a:solidFill>
                <a:latin typeface="Poppins Light"/>
                <a:ea typeface="Poppins Light"/>
                <a:cs typeface="Poppins Light"/>
                <a:sym typeface="Poppins Light"/>
              </a:rPr>
              <a:t>/etc/cron*</a:t>
            </a:r>
            <a:r>
              <a:rPr lang="en-US" sz="2542">
                <a:solidFill>
                  <a:srgbClr val="FFFFFF"/>
                </a:solidFill>
                <a:latin typeface="Poppins Light"/>
                <a:ea typeface="Poppins Light"/>
                <a:cs typeface="Poppins Light"/>
                <a:sym typeface="Poppins Light"/>
              </a:rPr>
              <a:t> and user crontabs.</a:t>
            </a:r>
          </a:p>
          <a:p>
            <a:pPr algn="ctr">
              <a:lnSpc>
                <a:spcPts val="3093"/>
              </a:lnSpc>
              <a:spcBef>
                <a:spcPct val="0"/>
              </a:spcBef>
            </a:pPr>
          </a:p>
        </p:txBody>
      </p:sp>
      <p:sp>
        <p:nvSpPr>
          <p:cNvPr name="TextBox 23" id="23"/>
          <p:cNvSpPr txBox="true"/>
          <p:nvPr/>
        </p:nvSpPr>
        <p:spPr>
          <a:xfrm rot="0">
            <a:off x="9024306" y="6553044"/>
            <a:ext cx="8549436" cy="1027116"/>
          </a:xfrm>
          <a:prstGeom prst="rect">
            <a:avLst/>
          </a:prstGeom>
        </p:spPr>
        <p:txBody>
          <a:bodyPr anchor="t" rtlCol="false" tIns="0" lIns="0" bIns="0" rIns="0">
            <a:spAutoFit/>
          </a:bodyPr>
          <a:lstStyle/>
          <a:p>
            <a:pPr algn="ctr">
              <a:lnSpc>
                <a:spcPts val="2625"/>
              </a:lnSpc>
              <a:spcBef>
                <a:spcPct val="0"/>
              </a:spcBef>
            </a:pPr>
            <a:r>
              <a:rPr lang="en-US" sz="2431">
                <a:solidFill>
                  <a:srgbClr val="FFFFFF"/>
                </a:solidFill>
                <a:latin typeface="Poppins Light"/>
                <a:ea typeface="Poppins Light"/>
                <a:cs typeface="Poppins Light"/>
                <a:sym typeface="Poppins Light"/>
              </a:rPr>
              <a:t>Mask </a:t>
            </a:r>
            <a:r>
              <a:rPr lang="en-US" sz="2431">
                <a:solidFill>
                  <a:srgbClr val="FFFFFF"/>
                </a:solidFill>
                <a:latin typeface="Poppins Light"/>
                <a:ea typeface="Poppins Light"/>
                <a:cs typeface="Poppins Light"/>
                <a:sym typeface="Poppins Light"/>
              </a:rPr>
              <a:t>Your IP </a:t>
            </a:r>
          </a:p>
          <a:p>
            <a:pPr algn="ctr" marL="524919" indent="-262460" lvl="1">
              <a:lnSpc>
                <a:spcPts val="2625"/>
              </a:lnSpc>
              <a:spcBef>
                <a:spcPct val="0"/>
              </a:spcBef>
              <a:buFont typeface="Arial"/>
              <a:buChar char="•"/>
            </a:pPr>
            <a:r>
              <a:rPr lang="en-US" sz="2431">
                <a:solidFill>
                  <a:srgbClr val="FFFFFF"/>
                </a:solidFill>
                <a:latin typeface="Poppins Light"/>
                <a:ea typeface="Poppins Light"/>
                <a:cs typeface="Poppins Light"/>
                <a:sym typeface="Poppins Light"/>
              </a:rPr>
              <a:t>Use proxies, VPNs, or TOR to avoid leaving real IP logs.</a:t>
            </a:r>
          </a:p>
          <a:p>
            <a:pPr algn="ctr">
              <a:lnSpc>
                <a:spcPts val="2625"/>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2092719" y="3995095"/>
            <a:ext cx="14371257" cy="2061703"/>
            <a:chOff x="0" y="0"/>
            <a:chExt cx="3785022" cy="543000"/>
          </a:xfrm>
        </p:grpSpPr>
        <p:sp>
          <p:nvSpPr>
            <p:cNvPr name="Freeform 4" id="4"/>
            <p:cNvSpPr/>
            <p:nvPr/>
          </p:nvSpPr>
          <p:spPr>
            <a:xfrm flipH="false" flipV="false" rot="0">
              <a:off x="0" y="0"/>
              <a:ext cx="3785022" cy="543000"/>
            </a:xfrm>
            <a:custGeom>
              <a:avLst/>
              <a:gdLst/>
              <a:ahLst/>
              <a:cxnLst/>
              <a:rect r="r" b="b" t="t" l="l"/>
              <a:pathLst>
                <a:path h="543000" w="3785022">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sp>
        <p:sp>
          <p:nvSpPr>
            <p:cNvPr name="TextBox 5" id="5"/>
            <p:cNvSpPr txBox="true"/>
            <p:nvPr/>
          </p:nvSpPr>
          <p:spPr>
            <a:xfrm>
              <a:off x="0" y="0"/>
              <a:ext cx="3785022" cy="543000"/>
            </a:xfrm>
            <a:prstGeom prst="rect">
              <a:avLst/>
            </a:prstGeom>
          </p:spPr>
          <p:txBody>
            <a:bodyPr anchor="ctr" rtlCol="false" tIns="50800" lIns="50800" bIns="50800" rIns="50800"/>
            <a:lstStyle/>
            <a:p>
              <a:pPr algn="ctr">
                <a:lnSpc>
                  <a:spcPts val="1917"/>
                </a:lnSpc>
              </a:pPr>
            </a:p>
          </p:txBody>
        </p:sp>
      </p:grpSp>
      <p:grpSp>
        <p:nvGrpSpPr>
          <p:cNvPr name="Group 6" id="6"/>
          <p:cNvGrpSpPr/>
          <p:nvPr/>
        </p:nvGrpSpPr>
        <p:grpSpPr>
          <a:xfrm rot="0">
            <a:off x="862708" y="795954"/>
            <a:ext cx="331984" cy="202810"/>
            <a:chOff x="0" y="0"/>
            <a:chExt cx="442646" cy="270414"/>
          </a:xfrm>
        </p:grpSpPr>
        <p:grpSp>
          <p:nvGrpSpPr>
            <p:cNvPr name="Group 7" id="7"/>
            <p:cNvGrpSpPr/>
            <p:nvPr/>
          </p:nvGrpSpPr>
          <p:grpSpPr>
            <a:xfrm rot="0">
              <a:off x="0" y="0"/>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1053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3" id="13"/>
            <p:cNvGrpSpPr/>
            <p:nvPr/>
          </p:nvGrpSpPr>
          <p:grpSpPr>
            <a:xfrm rot="0">
              <a:off x="0" y="206914"/>
              <a:ext cx="442646" cy="63500"/>
              <a:chOff x="0" y="0"/>
              <a:chExt cx="87436" cy="12543"/>
            </a:xfrm>
          </p:grpSpPr>
          <p:sp>
            <p:nvSpPr>
              <p:cNvPr name="Freeform 14" id="14"/>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5" id="15"/>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6" id="16"/>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485525" y="4028578"/>
            <a:ext cx="13585644" cy="2080462"/>
          </a:xfrm>
          <a:prstGeom prst="rect">
            <a:avLst/>
          </a:prstGeom>
        </p:spPr>
        <p:txBody>
          <a:bodyPr anchor="t" rtlCol="false" tIns="0" lIns="0" bIns="0" rIns="0">
            <a:spAutoFit/>
          </a:bodyPr>
          <a:lstStyle/>
          <a:p>
            <a:pPr algn="ctr">
              <a:lnSpc>
                <a:spcPts val="8137"/>
              </a:lnSpc>
              <a:spcBef>
                <a:spcPct val="0"/>
              </a:spcBef>
            </a:pPr>
            <a:r>
              <a:rPr lang="en-US" sz="7534" spc="949">
                <a:solidFill>
                  <a:srgbClr val="FFFFFF"/>
                </a:solidFill>
                <a:latin typeface="HK Modular"/>
                <a:ea typeface="HK Modular"/>
                <a:cs typeface="HK Modular"/>
                <a:sym typeface="HK Modular"/>
              </a:rPr>
              <a:t>defense s</a:t>
            </a:r>
            <a:r>
              <a:rPr lang="en-US" sz="7534" spc="949">
                <a:solidFill>
                  <a:srgbClr val="FFFFFF"/>
                </a:solidFill>
                <a:latin typeface="HK Modular"/>
                <a:ea typeface="HK Modular"/>
                <a:cs typeface="HK Modular"/>
                <a:sym typeface="HK Modular"/>
              </a:rPr>
              <a:t>trategies</a:t>
            </a:r>
          </a:p>
        </p:txBody>
      </p:sp>
      <p:grpSp>
        <p:nvGrpSpPr>
          <p:cNvPr name="Group 18" id="18"/>
          <p:cNvGrpSpPr/>
          <p:nvPr/>
        </p:nvGrpSpPr>
        <p:grpSpPr>
          <a:xfrm rot="0">
            <a:off x="-4238611" y="-312030"/>
            <a:ext cx="10866607" cy="11146926"/>
            <a:chOff x="0" y="0"/>
            <a:chExt cx="14488809" cy="14862569"/>
          </a:xfrm>
        </p:grpSpPr>
        <p:grpSp>
          <p:nvGrpSpPr>
            <p:cNvPr name="Group 19" id="19"/>
            <p:cNvGrpSpPr/>
            <p:nvPr/>
          </p:nvGrpSpPr>
          <p:grpSpPr>
            <a:xfrm rot="0">
              <a:off x="0" y="0"/>
              <a:ext cx="12041279" cy="14862569"/>
              <a:chOff x="0" y="0"/>
              <a:chExt cx="2378524" cy="2935816"/>
            </a:xfrm>
          </p:grpSpPr>
          <p:sp>
            <p:nvSpPr>
              <p:cNvPr name="Freeform 20" id="20"/>
              <p:cNvSpPr/>
              <p:nvPr/>
            </p:nvSpPr>
            <p:spPr>
              <a:xfrm flipH="false" flipV="false" rot="0">
                <a:off x="0" y="0"/>
                <a:ext cx="2378524" cy="2935816"/>
              </a:xfrm>
              <a:custGeom>
                <a:avLst/>
                <a:gdLst/>
                <a:ahLst/>
                <a:cxnLst/>
                <a:rect r="r" b="b" t="t" l="l"/>
                <a:pathLst>
                  <a:path h="2935816" w="2378524">
                    <a:moveTo>
                      <a:pt x="0" y="0"/>
                    </a:moveTo>
                    <a:lnTo>
                      <a:pt x="2378524" y="0"/>
                    </a:lnTo>
                    <a:lnTo>
                      <a:pt x="2378524" y="2935816"/>
                    </a:lnTo>
                    <a:lnTo>
                      <a:pt x="0" y="2935816"/>
                    </a:lnTo>
                    <a:close/>
                  </a:path>
                </a:pathLst>
              </a:custGeom>
              <a:gradFill rotWithShape="true">
                <a:gsLst>
                  <a:gs pos="0">
                    <a:srgbClr val="071121">
                      <a:alpha val="100000"/>
                    </a:srgbClr>
                  </a:gs>
                  <a:gs pos="50000">
                    <a:srgbClr val="060F1F">
                      <a:alpha val="78500"/>
                    </a:srgbClr>
                  </a:gs>
                  <a:gs pos="100000">
                    <a:srgbClr val="060F1F">
                      <a:alpha val="0"/>
                    </a:srgbClr>
                  </a:gs>
                </a:gsLst>
                <a:lin ang="0"/>
              </a:gradFill>
            </p:spPr>
          </p:sp>
          <p:sp>
            <p:nvSpPr>
              <p:cNvPr name="TextBox 21" id="21"/>
              <p:cNvSpPr txBox="true"/>
              <p:nvPr/>
            </p:nvSpPr>
            <p:spPr>
              <a:xfrm>
                <a:off x="0" y="0"/>
                <a:ext cx="2378524" cy="2935816"/>
              </a:xfrm>
              <a:prstGeom prst="rect">
                <a:avLst/>
              </a:prstGeom>
            </p:spPr>
            <p:txBody>
              <a:bodyPr anchor="ctr" rtlCol="false" tIns="50800" lIns="50800" bIns="50800" rIns="50800"/>
              <a:lstStyle/>
              <a:p>
                <a:pPr algn="ctr">
                  <a:lnSpc>
                    <a:spcPts val="1917"/>
                  </a:lnSpc>
                </a:pPr>
              </a:p>
            </p:txBody>
          </p:sp>
        </p:grpSp>
        <p:sp>
          <p:nvSpPr>
            <p:cNvPr name="Freeform 22" id="22"/>
            <p:cNvSpPr/>
            <p:nvPr/>
          </p:nvSpPr>
          <p:spPr>
            <a:xfrm flipH="false" flipV="false" rot="0">
              <a:off x="9497707" y="4327827"/>
              <a:ext cx="635235" cy="635235"/>
            </a:xfrm>
            <a:custGeom>
              <a:avLst/>
              <a:gdLst/>
              <a:ahLst/>
              <a:cxnLst/>
              <a:rect r="r" b="b" t="t" l="l"/>
              <a:pathLst>
                <a:path h="635235" w="635235">
                  <a:moveTo>
                    <a:pt x="0" y="0"/>
                  </a:moveTo>
                  <a:lnTo>
                    <a:pt x="635235" y="0"/>
                  </a:lnTo>
                  <a:lnTo>
                    <a:pt x="635235" y="635236"/>
                  </a:lnTo>
                  <a:lnTo>
                    <a:pt x="0" y="635236"/>
                  </a:lnTo>
                  <a:lnTo>
                    <a:pt x="0" y="0"/>
                  </a:lnTo>
                  <a:close/>
                </a:path>
              </a:pathLst>
            </a:custGeom>
            <a:blipFill>
              <a:blip r:embed="rId5">
                <a:alphaModFix amt="68000"/>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7602920" y="2926122"/>
              <a:ext cx="6885889" cy="1401706"/>
            </a:xfrm>
            <a:prstGeom prst="rect">
              <a:avLst/>
            </a:prstGeom>
          </p:spPr>
          <p:txBody>
            <a:bodyPr anchor="t" rtlCol="false" tIns="0" lIns="0" bIns="0" rIns="0">
              <a:spAutoFit/>
            </a:bodyPr>
            <a:lstStyle/>
            <a:p>
              <a:pPr algn="l">
                <a:lnSpc>
                  <a:spcPts val="2684"/>
                </a:lnSpc>
                <a:spcBef>
                  <a:spcPct val="0"/>
                </a:spcBef>
              </a:pPr>
              <a:r>
                <a:rPr lang="en-US" sz="2486">
                  <a:solidFill>
                    <a:srgbClr val="FFFFFF">
                      <a:alpha val="80784"/>
                    </a:srgbClr>
                  </a:solidFill>
                  <a:latin typeface="Horizon"/>
                  <a:ea typeface="Horizon"/>
                  <a:cs typeface="Horizon"/>
                  <a:sym typeface="Horizon"/>
                </a:rPr>
                <a:t>WITH THAT BEING SAID LET’S HEAD TO THE LAST STAGE </a:t>
              </a:r>
            </a:p>
          </p:txBody>
        </p:sp>
      </p:grpSp>
      <p:sp>
        <p:nvSpPr>
          <p:cNvPr name="Freeform 24" id="24"/>
          <p:cNvSpPr/>
          <p:nvPr/>
        </p:nvSpPr>
        <p:spPr>
          <a:xfrm flipH="false" flipV="false" rot="-653418">
            <a:off x="5012860" y="2947070"/>
            <a:ext cx="325773" cy="973777"/>
          </a:xfrm>
          <a:custGeom>
            <a:avLst/>
            <a:gdLst/>
            <a:ahLst/>
            <a:cxnLst/>
            <a:rect r="r" b="b" t="t" l="l"/>
            <a:pathLst>
              <a:path h="973777" w="325773">
                <a:moveTo>
                  <a:pt x="0" y="0"/>
                </a:moveTo>
                <a:lnTo>
                  <a:pt x="325773" y="0"/>
                </a:lnTo>
                <a:lnTo>
                  <a:pt x="325773" y="973777"/>
                </a:lnTo>
                <a:lnTo>
                  <a:pt x="0" y="9737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34</a:t>
            </a:r>
          </a:p>
        </p:txBody>
      </p:sp>
      <p:grpSp>
        <p:nvGrpSpPr>
          <p:cNvPr name="Group 15" id="15"/>
          <p:cNvGrpSpPr/>
          <p:nvPr/>
        </p:nvGrpSpPr>
        <p:grpSpPr>
          <a:xfrm rot="0">
            <a:off x="4415552" y="2314972"/>
            <a:ext cx="20465418" cy="3022716"/>
            <a:chOff x="0" y="0"/>
            <a:chExt cx="5390069" cy="796106"/>
          </a:xfrm>
        </p:grpSpPr>
        <p:sp>
          <p:nvSpPr>
            <p:cNvPr name="Freeform 16" id="16"/>
            <p:cNvSpPr/>
            <p:nvPr/>
          </p:nvSpPr>
          <p:spPr>
            <a:xfrm flipH="false" flipV="false" rot="0">
              <a:off x="0" y="0"/>
              <a:ext cx="5390069" cy="796106"/>
            </a:xfrm>
            <a:custGeom>
              <a:avLst/>
              <a:gdLst/>
              <a:ahLst/>
              <a:cxnLst/>
              <a:rect r="r" b="b" t="t" l="l"/>
              <a:pathLst>
                <a:path h="796106" w="5390069">
                  <a:moveTo>
                    <a:pt x="0" y="0"/>
                  </a:moveTo>
                  <a:lnTo>
                    <a:pt x="5390069" y="0"/>
                  </a:lnTo>
                  <a:lnTo>
                    <a:pt x="5390069" y="796106"/>
                  </a:lnTo>
                  <a:lnTo>
                    <a:pt x="0" y="796106"/>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17" id="17"/>
            <p:cNvSpPr txBox="true"/>
            <p:nvPr/>
          </p:nvSpPr>
          <p:spPr>
            <a:xfrm>
              <a:off x="0" y="0"/>
              <a:ext cx="5390069" cy="796106"/>
            </a:xfrm>
            <a:prstGeom prst="rect">
              <a:avLst/>
            </a:prstGeom>
          </p:spPr>
          <p:txBody>
            <a:bodyPr anchor="ctr" rtlCol="false" tIns="50800" lIns="50800" bIns="50800" rIns="50800"/>
            <a:lstStyle/>
            <a:p>
              <a:pPr algn="ctr">
                <a:lnSpc>
                  <a:spcPts val="1917"/>
                </a:lnSpc>
              </a:pPr>
            </a:p>
          </p:txBody>
        </p:sp>
      </p:grpSp>
      <p:grpSp>
        <p:nvGrpSpPr>
          <p:cNvPr name="Group 18" id="18"/>
          <p:cNvGrpSpPr/>
          <p:nvPr/>
        </p:nvGrpSpPr>
        <p:grpSpPr>
          <a:xfrm rot="0">
            <a:off x="4415552" y="6318744"/>
            <a:ext cx="20465418" cy="3671798"/>
            <a:chOff x="0" y="0"/>
            <a:chExt cx="5390069" cy="967058"/>
          </a:xfrm>
        </p:grpSpPr>
        <p:sp>
          <p:nvSpPr>
            <p:cNvPr name="Freeform 19" id="19"/>
            <p:cNvSpPr/>
            <p:nvPr/>
          </p:nvSpPr>
          <p:spPr>
            <a:xfrm flipH="false" flipV="false" rot="0">
              <a:off x="0" y="0"/>
              <a:ext cx="5390069" cy="967058"/>
            </a:xfrm>
            <a:custGeom>
              <a:avLst/>
              <a:gdLst/>
              <a:ahLst/>
              <a:cxnLst/>
              <a:rect r="r" b="b" t="t" l="l"/>
              <a:pathLst>
                <a:path h="967058" w="5390069">
                  <a:moveTo>
                    <a:pt x="0" y="0"/>
                  </a:moveTo>
                  <a:lnTo>
                    <a:pt x="5390069" y="0"/>
                  </a:lnTo>
                  <a:lnTo>
                    <a:pt x="5390069" y="967058"/>
                  </a:lnTo>
                  <a:lnTo>
                    <a:pt x="0" y="967058"/>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20" id="20"/>
            <p:cNvSpPr txBox="true"/>
            <p:nvPr/>
          </p:nvSpPr>
          <p:spPr>
            <a:xfrm>
              <a:off x="0" y="0"/>
              <a:ext cx="5390069" cy="967058"/>
            </a:xfrm>
            <a:prstGeom prst="rect">
              <a:avLst/>
            </a:prstGeom>
          </p:spPr>
          <p:txBody>
            <a:bodyPr anchor="ctr" rtlCol="false" tIns="50800" lIns="50800" bIns="50800" rIns="50800"/>
            <a:lstStyle/>
            <a:p>
              <a:pPr algn="ctr">
                <a:lnSpc>
                  <a:spcPts val="1917"/>
                </a:lnSpc>
              </a:pPr>
            </a:p>
          </p:txBody>
        </p:sp>
      </p:grpSp>
      <p:grpSp>
        <p:nvGrpSpPr>
          <p:cNvPr name="Group 21" id="21"/>
          <p:cNvGrpSpPr/>
          <p:nvPr/>
        </p:nvGrpSpPr>
        <p:grpSpPr>
          <a:xfrm rot="0">
            <a:off x="-14827807" y="4067413"/>
            <a:ext cx="20465418" cy="2152173"/>
            <a:chOff x="0" y="0"/>
            <a:chExt cx="5390069" cy="566828"/>
          </a:xfrm>
        </p:grpSpPr>
        <p:sp>
          <p:nvSpPr>
            <p:cNvPr name="Freeform 22" id="22"/>
            <p:cNvSpPr/>
            <p:nvPr/>
          </p:nvSpPr>
          <p:spPr>
            <a:xfrm flipH="false" flipV="false" rot="0">
              <a:off x="0" y="0"/>
              <a:ext cx="5390069" cy="566828"/>
            </a:xfrm>
            <a:custGeom>
              <a:avLst/>
              <a:gdLst/>
              <a:ahLst/>
              <a:cxnLst/>
              <a:rect r="r" b="b" t="t" l="l"/>
              <a:pathLst>
                <a:path h="566828" w="5390069">
                  <a:moveTo>
                    <a:pt x="0" y="0"/>
                  </a:moveTo>
                  <a:lnTo>
                    <a:pt x="5390069" y="0"/>
                  </a:lnTo>
                  <a:lnTo>
                    <a:pt x="5390069" y="566828"/>
                  </a:lnTo>
                  <a:lnTo>
                    <a:pt x="0" y="566828"/>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23" id="23"/>
            <p:cNvSpPr txBox="true"/>
            <p:nvPr/>
          </p:nvSpPr>
          <p:spPr>
            <a:xfrm>
              <a:off x="0" y="0"/>
              <a:ext cx="5390069" cy="566828"/>
            </a:xfrm>
            <a:prstGeom prst="rect">
              <a:avLst/>
            </a:prstGeom>
          </p:spPr>
          <p:txBody>
            <a:bodyPr anchor="ctr" rtlCol="false" tIns="50800" lIns="50800" bIns="50800" rIns="50800"/>
            <a:lstStyle/>
            <a:p>
              <a:pPr algn="ctr">
                <a:lnSpc>
                  <a:spcPts val="1917"/>
                </a:lnSpc>
              </a:pPr>
            </a:p>
          </p:txBody>
        </p:sp>
      </p:grpSp>
      <p:sp>
        <p:nvSpPr>
          <p:cNvPr name="TextBox 24" id="24"/>
          <p:cNvSpPr txBox="true"/>
          <p:nvPr/>
        </p:nvSpPr>
        <p:spPr>
          <a:xfrm rot="0">
            <a:off x="672498" y="4275814"/>
            <a:ext cx="8321731"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defense strategies</a:t>
            </a:r>
          </a:p>
        </p:txBody>
      </p:sp>
      <p:sp>
        <p:nvSpPr>
          <p:cNvPr name="Freeform 25" id="25"/>
          <p:cNvSpPr/>
          <p:nvPr/>
        </p:nvSpPr>
        <p:spPr>
          <a:xfrm flipH="false" flipV="false" rot="0">
            <a:off x="-4278196" y="3985232"/>
            <a:ext cx="5798308" cy="2033701"/>
          </a:xfrm>
          <a:custGeom>
            <a:avLst/>
            <a:gdLst/>
            <a:ahLst/>
            <a:cxnLst/>
            <a:rect r="r" b="b" t="t" l="l"/>
            <a:pathLst>
              <a:path h="2033701" w="5798308">
                <a:moveTo>
                  <a:pt x="0" y="0"/>
                </a:moveTo>
                <a:lnTo>
                  <a:pt x="5798308" y="0"/>
                </a:lnTo>
                <a:lnTo>
                  <a:pt x="5798308" y="2033702"/>
                </a:lnTo>
                <a:lnTo>
                  <a:pt x="0" y="2033702"/>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9690459" y="2671942"/>
            <a:ext cx="7236547" cy="403097"/>
          </a:xfrm>
          <a:prstGeom prst="rect">
            <a:avLst/>
          </a:prstGeom>
        </p:spPr>
        <p:txBody>
          <a:bodyPr anchor="t" rtlCol="false" tIns="0" lIns="0" bIns="0" rIns="0">
            <a:spAutoFit/>
          </a:bodyPr>
          <a:lstStyle/>
          <a:p>
            <a:pPr algn="l">
              <a:lnSpc>
                <a:spcPts val="2915"/>
              </a:lnSpc>
              <a:spcBef>
                <a:spcPct val="0"/>
              </a:spcBef>
            </a:pPr>
            <a:r>
              <a:rPr lang="en-US" b="true" sz="2699">
                <a:solidFill>
                  <a:srgbClr val="FFFFFF"/>
                </a:solidFill>
                <a:latin typeface="Poppins Semi-Bold"/>
                <a:ea typeface="Poppins Semi-Bold"/>
                <a:cs typeface="Poppins Semi-Bold"/>
                <a:sym typeface="Poppins Semi-Bold"/>
              </a:rPr>
              <a:t>Web Application Hardening (WordPress)</a:t>
            </a:r>
          </a:p>
        </p:txBody>
      </p:sp>
      <p:sp>
        <p:nvSpPr>
          <p:cNvPr name="TextBox 27" id="27"/>
          <p:cNvSpPr txBox="true"/>
          <p:nvPr/>
        </p:nvSpPr>
        <p:spPr>
          <a:xfrm rot="0">
            <a:off x="9713670" y="3229542"/>
            <a:ext cx="7545630" cy="2357396"/>
          </a:xfrm>
          <a:prstGeom prst="rect">
            <a:avLst/>
          </a:prstGeom>
        </p:spPr>
        <p:txBody>
          <a:bodyPr anchor="t" rtlCol="false" tIns="0" lIns="0" bIns="0" rIns="0">
            <a:spAutoFit/>
          </a:bodyPr>
          <a:lstStyle/>
          <a:p>
            <a:pPr algn="l">
              <a:lnSpc>
                <a:spcPts val="2662"/>
              </a:lnSpc>
            </a:pPr>
            <a:r>
              <a:rPr lang="en-US" sz="1943">
                <a:solidFill>
                  <a:srgbClr val="FFFFFF"/>
                </a:solidFill>
                <a:latin typeface="Poppins Light"/>
                <a:ea typeface="Poppins Light"/>
                <a:cs typeface="Poppins Light"/>
                <a:sym typeface="Poppins Light"/>
              </a:rPr>
              <a:t>Fix:</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Always update WordPress core, plugins, and themes to the latest versions.</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Remove unused plugins/themes.</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Install a security plugin (like Wordfence) to detect common vulnerabilities.</a:t>
            </a:r>
          </a:p>
          <a:p>
            <a:pPr algn="l">
              <a:lnSpc>
                <a:spcPts val="2662"/>
              </a:lnSpc>
            </a:pPr>
          </a:p>
        </p:txBody>
      </p:sp>
      <p:sp>
        <p:nvSpPr>
          <p:cNvPr name="TextBox 28" id="28"/>
          <p:cNvSpPr txBox="true"/>
          <p:nvPr/>
        </p:nvSpPr>
        <p:spPr>
          <a:xfrm rot="0">
            <a:off x="9690459" y="6739586"/>
            <a:ext cx="7837005" cy="403097"/>
          </a:xfrm>
          <a:prstGeom prst="rect">
            <a:avLst/>
          </a:prstGeom>
        </p:spPr>
        <p:txBody>
          <a:bodyPr anchor="t" rtlCol="false" tIns="0" lIns="0" bIns="0" rIns="0">
            <a:spAutoFit/>
          </a:bodyPr>
          <a:lstStyle/>
          <a:p>
            <a:pPr algn="l">
              <a:lnSpc>
                <a:spcPts val="2915"/>
              </a:lnSpc>
              <a:spcBef>
                <a:spcPct val="0"/>
              </a:spcBef>
            </a:pPr>
            <a:r>
              <a:rPr lang="en-US" b="true" sz="2699">
                <a:solidFill>
                  <a:srgbClr val="FFFFFF"/>
                </a:solidFill>
                <a:latin typeface="Poppins Semi-Bold"/>
                <a:ea typeface="Poppins Semi-Bold"/>
                <a:cs typeface="Poppins Semi-Bold"/>
                <a:sym typeface="Poppins Semi-Bold"/>
              </a:rPr>
              <a:t>Weak or Exposed Passwords/Hashes</a:t>
            </a:r>
          </a:p>
        </p:txBody>
      </p:sp>
      <p:sp>
        <p:nvSpPr>
          <p:cNvPr name="TextBox 29" id="29"/>
          <p:cNvSpPr txBox="true"/>
          <p:nvPr/>
        </p:nvSpPr>
        <p:spPr>
          <a:xfrm rot="0">
            <a:off x="9713670" y="7297185"/>
            <a:ext cx="8193264" cy="2693357"/>
          </a:xfrm>
          <a:prstGeom prst="rect">
            <a:avLst/>
          </a:prstGeom>
        </p:spPr>
        <p:txBody>
          <a:bodyPr anchor="t" rtlCol="false" tIns="0" lIns="0" bIns="0" rIns="0">
            <a:spAutoFit/>
          </a:bodyPr>
          <a:lstStyle/>
          <a:p>
            <a:pPr algn="l">
              <a:lnSpc>
                <a:spcPts val="2662"/>
              </a:lnSpc>
            </a:pPr>
            <a:r>
              <a:rPr lang="en-US" sz="1943">
                <a:solidFill>
                  <a:srgbClr val="FFFFFF"/>
                </a:solidFill>
                <a:latin typeface="Poppins Light"/>
                <a:ea typeface="Poppins Light"/>
                <a:cs typeface="Poppins Light"/>
                <a:sym typeface="Poppins Light"/>
              </a:rPr>
              <a:t>Fix:</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Nev</a:t>
            </a:r>
            <a:r>
              <a:rPr lang="en-US" sz="1943">
                <a:solidFill>
                  <a:srgbClr val="FFFFFF"/>
                </a:solidFill>
                <a:latin typeface="Poppins Light"/>
                <a:ea typeface="Poppins Light"/>
                <a:cs typeface="Poppins Light"/>
                <a:sym typeface="Poppins Light"/>
              </a:rPr>
              <a:t>er expose sensitive data (like passwords or hashes) in public directories, robots.txt, or comments.</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Enforce strong password policies.</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Store hashes using secure algorithms like bcrypt or Argon2 (not MD5 or SHA1).</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Regularly rotate passwords and use two-factor authentication.</a:t>
            </a:r>
          </a:p>
          <a:p>
            <a:pPr algn="l">
              <a:lnSpc>
                <a:spcPts val="2662"/>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35</a:t>
            </a:r>
          </a:p>
        </p:txBody>
      </p:sp>
      <p:grpSp>
        <p:nvGrpSpPr>
          <p:cNvPr name="Group 15" id="15"/>
          <p:cNvGrpSpPr/>
          <p:nvPr/>
        </p:nvGrpSpPr>
        <p:grpSpPr>
          <a:xfrm rot="0">
            <a:off x="4415552" y="2314972"/>
            <a:ext cx="20465418" cy="3703961"/>
            <a:chOff x="0" y="0"/>
            <a:chExt cx="5390069" cy="975529"/>
          </a:xfrm>
        </p:grpSpPr>
        <p:sp>
          <p:nvSpPr>
            <p:cNvPr name="Freeform 16" id="16"/>
            <p:cNvSpPr/>
            <p:nvPr/>
          </p:nvSpPr>
          <p:spPr>
            <a:xfrm flipH="false" flipV="false" rot="0">
              <a:off x="0" y="0"/>
              <a:ext cx="5390069" cy="975529"/>
            </a:xfrm>
            <a:custGeom>
              <a:avLst/>
              <a:gdLst/>
              <a:ahLst/>
              <a:cxnLst/>
              <a:rect r="r" b="b" t="t" l="l"/>
              <a:pathLst>
                <a:path h="975529" w="5390069">
                  <a:moveTo>
                    <a:pt x="0" y="0"/>
                  </a:moveTo>
                  <a:lnTo>
                    <a:pt x="5390069" y="0"/>
                  </a:lnTo>
                  <a:lnTo>
                    <a:pt x="5390069" y="975529"/>
                  </a:lnTo>
                  <a:lnTo>
                    <a:pt x="0" y="975529"/>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17" id="17"/>
            <p:cNvSpPr txBox="true"/>
            <p:nvPr/>
          </p:nvSpPr>
          <p:spPr>
            <a:xfrm>
              <a:off x="0" y="0"/>
              <a:ext cx="5390069" cy="975529"/>
            </a:xfrm>
            <a:prstGeom prst="rect">
              <a:avLst/>
            </a:prstGeom>
          </p:spPr>
          <p:txBody>
            <a:bodyPr anchor="ctr" rtlCol="false" tIns="50800" lIns="50800" bIns="50800" rIns="50800"/>
            <a:lstStyle/>
            <a:p>
              <a:pPr algn="ctr">
                <a:lnSpc>
                  <a:spcPts val="1917"/>
                </a:lnSpc>
              </a:pPr>
            </a:p>
          </p:txBody>
        </p:sp>
      </p:grpSp>
      <p:grpSp>
        <p:nvGrpSpPr>
          <p:cNvPr name="Group 18" id="18"/>
          <p:cNvGrpSpPr/>
          <p:nvPr/>
        </p:nvGrpSpPr>
        <p:grpSpPr>
          <a:xfrm rot="0">
            <a:off x="4415552" y="6458884"/>
            <a:ext cx="20465418" cy="3671798"/>
            <a:chOff x="0" y="0"/>
            <a:chExt cx="5390069" cy="967058"/>
          </a:xfrm>
        </p:grpSpPr>
        <p:sp>
          <p:nvSpPr>
            <p:cNvPr name="Freeform 19" id="19"/>
            <p:cNvSpPr/>
            <p:nvPr/>
          </p:nvSpPr>
          <p:spPr>
            <a:xfrm flipH="false" flipV="false" rot="0">
              <a:off x="0" y="0"/>
              <a:ext cx="5390069" cy="967058"/>
            </a:xfrm>
            <a:custGeom>
              <a:avLst/>
              <a:gdLst/>
              <a:ahLst/>
              <a:cxnLst/>
              <a:rect r="r" b="b" t="t" l="l"/>
              <a:pathLst>
                <a:path h="967058" w="5390069">
                  <a:moveTo>
                    <a:pt x="0" y="0"/>
                  </a:moveTo>
                  <a:lnTo>
                    <a:pt x="5390069" y="0"/>
                  </a:lnTo>
                  <a:lnTo>
                    <a:pt x="5390069" y="967058"/>
                  </a:lnTo>
                  <a:lnTo>
                    <a:pt x="0" y="967058"/>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20" id="20"/>
            <p:cNvSpPr txBox="true"/>
            <p:nvPr/>
          </p:nvSpPr>
          <p:spPr>
            <a:xfrm>
              <a:off x="0" y="0"/>
              <a:ext cx="5390069" cy="967058"/>
            </a:xfrm>
            <a:prstGeom prst="rect">
              <a:avLst/>
            </a:prstGeom>
          </p:spPr>
          <p:txBody>
            <a:bodyPr anchor="ctr" rtlCol="false" tIns="50800" lIns="50800" bIns="50800" rIns="50800"/>
            <a:lstStyle/>
            <a:p>
              <a:pPr algn="ctr">
                <a:lnSpc>
                  <a:spcPts val="1917"/>
                </a:lnSpc>
              </a:pPr>
            </a:p>
          </p:txBody>
        </p:sp>
      </p:grpSp>
      <p:grpSp>
        <p:nvGrpSpPr>
          <p:cNvPr name="Group 21" id="21"/>
          <p:cNvGrpSpPr/>
          <p:nvPr/>
        </p:nvGrpSpPr>
        <p:grpSpPr>
          <a:xfrm rot="0">
            <a:off x="-14827807" y="4067413"/>
            <a:ext cx="20465418" cy="2152173"/>
            <a:chOff x="0" y="0"/>
            <a:chExt cx="5390069" cy="566828"/>
          </a:xfrm>
        </p:grpSpPr>
        <p:sp>
          <p:nvSpPr>
            <p:cNvPr name="Freeform 22" id="22"/>
            <p:cNvSpPr/>
            <p:nvPr/>
          </p:nvSpPr>
          <p:spPr>
            <a:xfrm flipH="false" flipV="false" rot="0">
              <a:off x="0" y="0"/>
              <a:ext cx="5390069" cy="566828"/>
            </a:xfrm>
            <a:custGeom>
              <a:avLst/>
              <a:gdLst/>
              <a:ahLst/>
              <a:cxnLst/>
              <a:rect r="r" b="b" t="t" l="l"/>
              <a:pathLst>
                <a:path h="566828" w="5390069">
                  <a:moveTo>
                    <a:pt x="0" y="0"/>
                  </a:moveTo>
                  <a:lnTo>
                    <a:pt x="5390069" y="0"/>
                  </a:lnTo>
                  <a:lnTo>
                    <a:pt x="5390069" y="566828"/>
                  </a:lnTo>
                  <a:lnTo>
                    <a:pt x="0" y="566828"/>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23" id="23"/>
            <p:cNvSpPr txBox="true"/>
            <p:nvPr/>
          </p:nvSpPr>
          <p:spPr>
            <a:xfrm>
              <a:off x="0" y="0"/>
              <a:ext cx="5390069" cy="566828"/>
            </a:xfrm>
            <a:prstGeom prst="rect">
              <a:avLst/>
            </a:prstGeom>
          </p:spPr>
          <p:txBody>
            <a:bodyPr anchor="ctr" rtlCol="false" tIns="50800" lIns="50800" bIns="50800" rIns="50800"/>
            <a:lstStyle/>
            <a:p>
              <a:pPr algn="ctr">
                <a:lnSpc>
                  <a:spcPts val="1917"/>
                </a:lnSpc>
              </a:pPr>
            </a:p>
          </p:txBody>
        </p:sp>
      </p:grpSp>
      <p:sp>
        <p:nvSpPr>
          <p:cNvPr name="TextBox 24" id="24"/>
          <p:cNvSpPr txBox="true"/>
          <p:nvPr/>
        </p:nvSpPr>
        <p:spPr>
          <a:xfrm rot="0">
            <a:off x="672498" y="4275814"/>
            <a:ext cx="8321731"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defense strategies</a:t>
            </a:r>
          </a:p>
        </p:txBody>
      </p:sp>
      <p:sp>
        <p:nvSpPr>
          <p:cNvPr name="Freeform 25" id="25"/>
          <p:cNvSpPr/>
          <p:nvPr/>
        </p:nvSpPr>
        <p:spPr>
          <a:xfrm flipH="false" flipV="false" rot="0">
            <a:off x="-4278196" y="3985232"/>
            <a:ext cx="5798308" cy="2033701"/>
          </a:xfrm>
          <a:custGeom>
            <a:avLst/>
            <a:gdLst/>
            <a:ahLst/>
            <a:cxnLst/>
            <a:rect r="r" b="b" t="t" l="l"/>
            <a:pathLst>
              <a:path h="2033701" w="5798308">
                <a:moveTo>
                  <a:pt x="0" y="0"/>
                </a:moveTo>
                <a:lnTo>
                  <a:pt x="5798308" y="0"/>
                </a:lnTo>
                <a:lnTo>
                  <a:pt x="5798308" y="2033702"/>
                </a:lnTo>
                <a:lnTo>
                  <a:pt x="0" y="2033702"/>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9690459" y="2671942"/>
            <a:ext cx="8332059" cy="403097"/>
          </a:xfrm>
          <a:prstGeom prst="rect">
            <a:avLst/>
          </a:prstGeom>
        </p:spPr>
        <p:txBody>
          <a:bodyPr anchor="t" rtlCol="false" tIns="0" lIns="0" bIns="0" rIns="0">
            <a:spAutoFit/>
          </a:bodyPr>
          <a:lstStyle/>
          <a:p>
            <a:pPr algn="l">
              <a:lnSpc>
                <a:spcPts val="2915"/>
              </a:lnSpc>
              <a:spcBef>
                <a:spcPct val="0"/>
              </a:spcBef>
            </a:pPr>
            <a:r>
              <a:rPr lang="en-US" b="true" sz="2699">
                <a:solidFill>
                  <a:srgbClr val="FFFFFF"/>
                </a:solidFill>
                <a:latin typeface="Poppins Semi-Bold"/>
                <a:ea typeface="Poppins Semi-Bold"/>
                <a:cs typeface="Poppins Semi-Bold"/>
                <a:sym typeface="Poppins Semi-Bold"/>
              </a:rPr>
              <a:t>Directory Enumeration/Information Disclosure</a:t>
            </a:r>
          </a:p>
        </p:txBody>
      </p:sp>
      <p:sp>
        <p:nvSpPr>
          <p:cNvPr name="TextBox 27" id="27"/>
          <p:cNvSpPr txBox="true"/>
          <p:nvPr/>
        </p:nvSpPr>
        <p:spPr>
          <a:xfrm rot="0">
            <a:off x="9713670" y="3229542"/>
            <a:ext cx="7545630" cy="3029318"/>
          </a:xfrm>
          <a:prstGeom prst="rect">
            <a:avLst/>
          </a:prstGeom>
        </p:spPr>
        <p:txBody>
          <a:bodyPr anchor="t" rtlCol="false" tIns="0" lIns="0" bIns="0" rIns="0">
            <a:spAutoFit/>
          </a:bodyPr>
          <a:lstStyle/>
          <a:p>
            <a:pPr algn="l">
              <a:lnSpc>
                <a:spcPts val="2662"/>
              </a:lnSpc>
            </a:pPr>
            <a:r>
              <a:rPr lang="en-US" sz="1943">
                <a:solidFill>
                  <a:srgbClr val="FFFFFF"/>
                </a:solidFill>
                <a:latin typeface="Poppins Light"/>
                <a:ea typeface="Poppins Light"/>
                <a:cs typeface="Poppins Light"/>
                <a:sym typeface="Poppins Light"/>
              </a:rPr>
              <a:t>⟶ Vulnerability: Sensitive files and directories are accessible (/fsocity.dic, /key-1-of-3.txt)</a:t>
            </a:r>
          </a:p>
          <a:p>
            <a:pPr algn="l">
              <a:lnSpc>
                <a:spcPts val="2662"/>
              </a:lnSpc>
            </a:pPr>
            <a:r>
              <a:rPr lang="en-US" sz="1943">
                <a:solidFill>
                  <a:srgbClr val="FFFFFF"/>
                </a:solidFill>
                <a:latin typeface="Poppins Light"/>
                <a:ea typeface="Poppins Light"/>
                <a:cs typeface="Poppins Light"/>
                <a:sym typeface="Poppins Light"/>
              </a:rPr>
              <a:t>⟶ Fix:</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Disable directory listing in the web server config (Options -Indexes in Apache).</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Us</a:t>
            </a:r>
            <a:r>
              <a:rPr lang="en-US" sz="1943">
                <a:solidFill>
                  <a:srgbClr val="FFFFFF"/>
                </a:solidFill>
                <a:latin typeface="Poppins Light"/>
                <a:ea typeface="Poppins Light"/>
                <a:cs typeface="Poppins Light"/>
                <a:sym typeface="Poppins Light"/>
              </a:rPr>
              <a:t>e proper .htaccess rules to block access to sensitive files.</a:t>
            </a:r>
          </a:p>
          <a:p>
            <a:pPr algn="l" marL="419552" indent="-209776" lvl="1">
              <a:lnSpc>
                <a:spcPts val="2662"/>
              </a:lnSpc>
              <a:buFont typeface="Arial"/>
              <a:buChar char="•"/>
            </a:pPr>
            <a:r>
              <a:rPr lang="en-US" sz="1943">
                <a:solidFill>
                  <a:srgbClr val="FFFFFF"/>
                </a:solidFill>
                <a:latin typeface="Poppins Light"/>
                <a:ea typeface="Poppins Light"/>
                <a:cs typeface="Poppins Light"/>
                <a:sym typeface="Poppins Light"/>
              </a:rPr>
              <a:t>Do </a:t>
            </a:r>
            <a:r>
              <a:rPr lang="en-US" sz="1943">
                <a:solidFill>
                  <a:srgbClr val="FFFFFF"/>
                </a:solidFill>
                <a:latin typeface="Poppins Light"/>
                <a:ea typeface="Poppins Light"/>
                <a:cs typeface="Poppins Light"/>
                <a:sym typeface="Poppins Light"/>
              </a:rPr>
              <a:t>not leave backup files or wordlists in web directories.</a:t>
            </a:r>
          </a:p>
          <a:p>
            <a:pPr algn="l">
              <a:lnSpc>
                <a:spcPts val="2662"/>
              </a:lnSpc>
            </a:pPr>
          </a:p>
        </p:txBody>
      </p:sp>
      <p:sp>
        <p:nvSpPr>
          <p:cNvPr name="TextBox 28" id="28"/>
          <p:cNvSpPr txBox="true"/>
          <p:nvPr/>
        </p:nvSpPr>
        <p:spPr>
          <a:xfrm rot="0">
            <a:off x="9690459" y="6749111"/>
            <a:ext cx="8597541" cy="350901"/>
          </a:xfrm>
          <a:prstGeom prst="rect">
            <a:avLst/>
          </a:prstGeom>
        </p:spPr>
        <p:txBody>
          <a:bodyPr anchor="t" rtlCol="false" tIns="0" lIns="0" bIns="0" rIns="0">
            <a:spAutoFit/>
          </a:bodyPr>
          <a:lstStyle/>
          <a:p>
            <a:pPr algn="l">
              <a:lnSpc>
                <a:spcPts val="2591"/>
              </a:lnSpc>
              <a:spcBef>
                <a:spcPct val="0"/>
              </a:spcBef>
            </a:pPr>
            <a:r>
              <a:rPr lang="en-US" b="true" sz="2399">
                <a:solidFill>
                  <a:srgbClr val="FFFFFF"/>
                </a:solidFill>
                <a:latin typeface="Poppins Semi-Bold"/>
                <a:ea typeface="Poppins Semi-Bold"/>
                <a:cs typeface="Poppins Semi-Bold"/>
                <a:sym typeface="Poppins Semi-Bold"/>
              </a:rPr>
              <a:t>Gaining Shell via WordPress (Remote Code Execution)</a:t>
            </a:r>
          </a:p>
        </p:txBody>
      </p:sp>
      <p:sp>
        <p:nvSpPr>
          <p:cNvPr name="TextBox 29" id="29"/>
          <p:cNvSpPr txBox="true"/>
          <p:nvPr/>
        </p:nvSpPr>
        <p:spPr>
          <a:xfrm rot="0">
            <a:off x="9690459" y="7252411"/>
            <a:ext cx="8308848" cy="2730681"/>
          </a:xfrm>
          <a:prstGeom prst="rect">
            <a:avLst/>
          </a:prstGeom>
        </p:spPr>
        <p:txBody>
          <a:bodyPr anchor="t" rtlCol="false" tIns="0" lIns="0" bIns="0" rIns="0">
            <a:spAutoFit/>
          </a:bodyPr>
          <a:lstStyle/>
          <a:p>
            <a:pPr algn="l">
              <a:lnSpc>
                <a:spcPts val="2699"/>
              </a:lnSpc>
            </a:pPr>
            <a:r>
              <a:rPr lang="en-US" sz="1970">
                <a:solidFill>
                  <a:srgbClr val="FFFFFF"/>
                </a:solidFill>
                <a:latin typeface="Poppins Light"/>
                <a:ea typeface="Poppins Light"/>
                <a:cs typeface="Poppins Light"/>
                <a:sym typeface="Poppins Light"/>
              </a:rPr>
              <a:t>Fix:</a:t>
            </a:r>
          </a:p>
          <a:p>
            <a:pPr algn="l" marL="425471" indent="-212735" lvl="1">
              <a:lnSpc>
                <a:spcPts val="2699"/>
              </a:lnSpc>
              <a:buFont typeface="Arial"/>
              <a:buChar char="•"/>
            </a:pPr>
            <a:r>
              <a:rPr lang="en-US" sz="1970">
                <a:solidFill>
                  <a:srgbClr val="FFFFFF"/>
                </a:solidFill>
                <a:latin typeface="Poppins Light"/>
                <a:ea typeface="Poppins Light"/>
                <a:cs typeface="Poppins Light"/>
                <a:sym typeface="Poppins Light"/>
              </a:rPr>
              <a:t>Restrict file upload types.</a:t>
            </a:r>
          </a:p>
          <a:p>
            <a:pPr algn="l" marL="425471" indent="-212735" lvl="1">
              <a:lnSpc>
                <a:spcPts val="2699"/>
              </a:lnSpc>
              <a:buFont typeface="Arial"/>
              <a:buChar char="•"/>
            </a:pPr>
            <a:r>
              <a:rPr lang="en-US" sz="1970">
                <a:solidFill>
                  <a:srgbClr val="FFFFFF"/>
                </a:solidFill>
                <a:latin typeface="Poppins Light"/>
                <a:ea typeface="Poppins Light"/>
                <a:cs typeface="Poppins Light"/>
                <a:sym typeface="Poppins Light"/>
              </a:rPr>
              <a:t>Us</a:t>
            </a:r>
            <a:r>
              <a:rPr lang="en-US" sz="1970">
                <a:solidFill>
                  <a:srgbClr val="FFFFFF"/>
                </a:solidFill>
                <a:latin typeface="Poppins Light"/>
                <a:ea typeface="Poppins Light"/>
                <a:cs typeface="Poppins Light"/>
                <a:sym typeface="Poppins Light"/>
              </a:rPr>
              <a:t>e least privilege: the web server user should not have write access to web root.</a:t>
            </a:r>
          </a:p>
          <a:p>
            <a:pPr algn="l" marL="425471" indent="-212735" lvl="1">
              <a:lnSpc>
                <a:spcPts val="2699"/>
              </a:lnSpc>
              <a:buFont typeface="Arial"/>
              <a:buChar char="•"/>
            </a:pPr>
            <a:r>
              <a:rPr lang="en-US" sz="1970">
                <a:solidFill>
                  <a:srgbClr val="FFFFFF"/>
                </a:solidFill>
                <a:latin typeface="Poppins Light"/>
                <a:ea typeface="Poppins Light"/>
                <a:cs typeface="Poppins Light"/>
                <a:sym typeface="Poppins Light"/>
              </a:rPr>
              <a:t>Disable PHP execution in upload directories (.htaccess or Nginx config).</a:t>
            </a:r>
          </a:p>
          <a:p>
            <a:pPr algn="l" marL="425471" indent="-212735" lvl="1">
              <a:lnSpc>
                <a:spcPts val="2699"/>
              </a:lnSpc>
              <a:buFont typeface="Arial"/>
              <a:buChar char="•"/>
            </a:pPr>
            <a:r>
              <a:rPr lang="en-US" sz="1970">
                <a:solidFill>
                  <a:srgbClr val="FFFFFF"/>
                </a:solidFill>
                <a:latin typeface="Poppins Light"/>
                <a:ea typeface="Poppins Light"/>
                <a:cs typeface="Poppins Light"/>
                <a:sym typeface="Poppins Light"/>
              </a:rPr>
              <a:t>Monitor for unexpected file changes or web shells.</a:t>
            </a:r>
          </a:p>
          <a:p>
            <a:pPr algn="l">
              <a:lnSpc>
                <a:spcPts val="2699"/>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36</a:t>
            </a:r>
          </a:p>
        </p:txBody>
      </p:sp>
      <p:grpSp>
        <p:nvGrpSpPr>
          <p:cNvPr name="Group 15" id="15"/>
          <p:cNvGrpSpPr/>
          <p:nvPr/>
        </p:nvGrpSpPr>
        <p:grpSpPr>
          <a:xfrm rot="0">
            <a:off x="4415552" y="2314972"/>
            <a:ext cx="20465418" cy="3703961"/>
            <a:chOff x="0" y="0"/>
            <a:chExt cx="5390069" cy="975529"/>
          </a:xfrm>
        </p:grpSpPr>
        <p:sp>
          <p:nvSpPr>
            <p:cNvPr name="Freeform 16" id="16"/>
            <p:cNvSpPr/>
            <p:nvPr/>
          </p:nvSpPr>
          <p:spPr>
            <a:xfrm flipH="false" flipV="false" rot="0">
              <a:off x="0" y="0"/>
              <a:ext cx="5390069" cy="975529"/>
            </a:xfrm>
            <a:custGeom>
              <a:avLst/>
              <a:gdLst/>
              <a:ahLst/>
              <a:cxnLst/>
              <a:rect r="r" b="b" t="t" l="l"/>
              <a:pathLst>
                <a:path h="975529" w="5390069">
                  <a:moveTo>
                    <a:pt x="0" y="0"/>
                  </a:moveTo>
                  <a:lnTo>
                    <a:pt x="5390069" y="0"/>
                  </a:lnTo>
                  <a:lnTo>
                    <a:pt x="5390069" y="975529"/>
                  </a:lnTo>
                  <a:lnTo>
                    <a:pt x="0" y="975529"/>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17" id="17"/>
            <p:cNvSpPr txBox="true"/>
            <p:nvPr/>
          </p:nvSpPr>
          <p:spPr>
            <a:xfrm>
              <a:off x="0" y="0"/>
              <a:ext cx="5390069" cy="975529"/>
            </a:xfrm>
            <a:prstGeom prst="rect">
              <a:avLst/>
            </a:prstGeom>
          </p:spPr>
          <p:txBody>
            <a:bodyPr anchor="ctr" rtlCol="false" tIns="50800" lIns="50800" bIns="50800" rIns="50800"/>
            <a:lstStyle/>
            <a:p>
              <a:pPr algn="ctr">
                <a:lnSpc>
                  <a:spcPts val="1917"/>
                </a:lnSpc>
              </a:pPr>
            </a:p>
          </p:txBody>
        </p:sp>
      </p:grpSp>
      <p:grpSp>
        <p:nvGrpSpPr>
          <p:cNvPr name="Group 18" id="18"/>
          <p:cNvGrpSpPr/>
          <p:nvPr/>
        </p:nvGrpSpPr>
        <p:grpSpPr>
          <a:xfrm rot="0">
            <a:off x="4415552" y="6458884"/>
            <a:ext cx="20465418" cy="3671798"/>
            <a:chOff x="0" y="0"/>
            <a:chExt cx="5390069" cy="967058"/>
          </a:xfrm>
        </p:grpSpPr>
        <p:sp>
          <p:nvSpPr>
            <p:cNvPr name="Freeform 19" id="19"/>
            <p:cNvSpPr/>
            <p:nvPr/>
          </p:nvSpPr>
          <p:spPr>
            <a:xfrm flipH="false" flipV="false" rot="0">
              <a:off x="0" y="0"/>
              <a:ext cx="5390069" cy="967058"/>
            </a:xfrm>
            <a:custGeom>
              <a:avLst/>
              <a:gdLst/>
              <a:ahLst/>
              <a:cxnLst/>
              <a:rect r="r" b="b" t="t" l="l"/>
              <a:pathLst>
                <a:path h="967058" w="5390069">
                  <a:moveTo>
                    <a:pt x="0" y="0"/>
                  </a:moveTo>
                  <a:lnTo>
                    <a:pt x="5390069" y="0"/>
                  </a:lnTo>
                  <a:lnTo>
                    <a:pt x="5390069" y="967058"/>
                  </a:lnTo>
                  <a:lnTo>
                    <a:pt x="0" y="967058"/>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20" id="20"/>
            <p:cNvSpPr txBox="true"/>
            <p:nvPr/>
          </p:nvSpPr>
          <p:spPr>
            <a:xfrm>
              <a:off x="0" y="0"/>
              <a:ext cx="5390069" cy="967058"/>
            </a:xfrm>
            <a:prstGeom prst="rect">
              <a:avLst/>
            </a:prstGeom>
          </p:spPr>
          <p:txBody>
            <a:bodyPr anchor="ctr" rtlCol="false" tIns="50800" lIns="50800" bIns="50800" rIns="50800"/>
            <a:lstStyle/>
            <a:p>
              <a:pPr algn="ctr">
                <a:lnSpc>
                  <a:spcPts val="1917"/>
                </a:lnSpc>
              </a:pPr>
            </a:p>
          </p:txBody>
        </p:sp>
      </p:grpSp>
      <p:grpSp>
        <p:nvGrpSpPr>
          <p:cNvPr name="Group 21" id="21"/>
          <p:cNvGrpSpPr/>
          <p:nvPr/>
        </p:nvGrpSpPr>
        <p:grpSpPr>
          <a:xfrm rot="0">
            <a:off x="-14827807" y="4067413"/>
            <a:ext cx="20465418" cy="2152173"/>
            <a:chOff x="0" y="0"/>
            <a:chExt cx="5390069" cy="566828"/>
          </a:xfrm>
        </p:grpSpPr>
        <p:sp>
          <p:nvSpPr>
            <p:cNvPr name="Freeform 22" id="22"/>
            <p:cNvSpPr/>
            <p:nvPr/>
          </p:nvSpPr>
          <p:spPr>
            <a:xfrm flipH="false" flipV="false" rot="0">
              <a:off x="0" y="0"/>
              <a:ext cx="5390069" cy="566828"/>
            </a:xfrm>
            <a:custGeom>
              <a:avLst/>
              <a:gdLst/>
              <a:ahLst/>
              <a:cxnLst/>
              <a:rect r="r" b="b" t="t" l="l"/>
              <a:pathLst>
                <a:path h="566828" w="5390069">
                  <a:moveTo>
                    <a:pt x="0" y="0"/>
                  </a:moveTo>
                  <a:lnTo>
                    <a:pt x="5390069" y="0"/>
                  </a:lnTo>
                  <a:lnTo>
                    <a:pt x="5390069" y="566828"/>
                  </a:lnTo>
                  <a:lnTo>
                    <a:pt x="0" y="566828"/>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23" id="23"/>
            <p:cNvSpPr txBox="true"/>
            <p:nvPr/>
          </p:nvSpPr>
          <p:spPr>
            <a:xfrm>
              <a:off x="0" y="0"/>
              <a:ext cx="5390069" cy="566828"/>
            </a:xfrm>
            <a:prstGeom prst="rect">
              <a:avLst/>
            </a:prstGeom>
          </p:spPr>
          <p:txBody>
            <a:bodyPr anchor="ctr" rtlCol="false" tIns="50800" lIns="50800" bIns="50800" rIns="50800"/>
            <a:lstStyle/>
            <a:p>
              <a:pPr algn="ctr">
                <a:lnSpc>
                  <a:spcPts val="1917"/>
                </a:lnSpc>
              </a:pPr>
            </a:p>
          </p:txBody>
        </p:sp>
      </p:grpSp>
      <p:sp>
        <p:nvSpPr>
          <p:cNvPr name="TextBox 24" id="24"/>
          <p:cNvSpPr txBox="true"/>
          <p:nvPr/>
        </p:nvSpPr>
        <p:spPr>
          <a:xfrm rot="0">
            <a:off x="672498" y="4275814"/>
            <a:ext cx="8321731" cy="1743119"/>
          </a:xfrm>
          <a:prstGeom prst="rect">
            <a:avLst/>
          </a:prstGeom>
        </p:spPr>
        <p:txBody>
          <a:bodyPr anchor="t" rtlCol="false" tIns="0" lIns="0" bIns="0" rIns="0">
            <a:spAutoFit/>
          </a:bodyPr>
          <a:lstStyle/>
          <a:p>
            <a:pPr algn="l">
              <a:lnSpc>
                <a:spcPts val="6753"/>
              </a:lnSpc>
              <a:spcBef>
                <a:spcPct val="0"/>
              </a:spcBef>
            </a:pPr>
            <a:r>
              <a:rPr lang="en-US" sz="6252" spc="787">
                <a:solidFill>
                  <a:srgbClr val="FFFFFF"/>
                </a:solidFill>
                <a:latin typeface="HK Modular"/>
                <a:ea typeface="HK Modular"/>
                <a:cs typeface="HK Modular"/>
                <a:sym typeface="HK Modular"/>
              </a:rPr>
              <a:t>defense strategies</a:t>
            </a:r>
          </a:p>
        </p:txBody>
      </p:sp>
      <p:sp>
        <p:nvSpPr>
          <p:cNvPr name="Freeform 25" id="25"/>
          <p:cNvSpPr/>
          <p:nvPr/>
        </p:nvSpPr>
        <p:spPr>
          <a:xfrm flipH="false" flipV="false" rot="0">
            <a:off x="-4278196" y="3985232"/>
            <a:ext cx="5798308" cy="2033701"/>
          </a:xfrm>
          <a:custGeom>
            <a:avLst/>
            <a:gdLst/>
            <a:ahLst/>
            <a:cxnLst/>
            <a:rect r="r" b="b" t="t" l="l"/>
            <a:pathLst>
              <a:path h="2033701" w="5798308">
                <a:moveTo>
                  <a:pt x="0" y="0"/>
                </a:moveTo>
                <a:lnTo>
                  <a:pt x="5798308" y="0"/>
                </a:lnTo>
                <a:lnTo>
                  <a:pt x="5798308" y="2033702"/>
                </a:lnTo>
                <a:lnTo>
                  <a:pt x="0" y="2033702"/>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9690459" y="2671942"/>
            <a:ext cx="8332059" cy="403097"/>
          </a:xfrm>
          <a:prstGeom prst="rect">
            <a:avLst/>
          </a:prstGeom>
        </p:spPr>
        <p:txBody>
          <a:bodyPr anchor="t" rtlCol="false" tIns="0" lIns="0" bIns="0" rIns="0">
            <a:spAutoFit/>
          </a:bodyPr>
          <a:lstStyle/>
          <a:p>
            <a:pPr algn="l">
              <a:lnSpc>
                <a:spcPts val="2915"/>
              </a:lnSpc>
              <a:spcBef>
                <a:spcPct val="0"/>
              </a:spcBef>
            </a:pPr>
            <a:r>
              <a:rPr lang="en-US" b="true" sz="2699">
                <a:solidFill>
                  <a:srgbClr val="FFFFFF"/>
                </a:solidFill>
                <a:latin typeface="Poppins Semi-Bold"/>
                <a:ea typeface="Poppins Semi-Bold"/>
                <a:cs typeface="Poppins Semi-Bold"/>
                <a:sym typeface="Poppins Semi-Bold"/>
              </a:rPr>
              <a:t> Privilege Escalation</a:t>
            </a:r>
          </a:p>
        </p:txBody>
      </p:sp>
      <p:sp>
        <p:nvSpPr>
          <p:cNvPr name="TextBox 27" id="27"/>
          <p:cNvSpPr txBox="true"/>
          <p:nvPr/>
        </p:nvSpPr>
        <p:spPr>
          <a:xfrm rot="0">
            <a:off x="9713670" y="3229542"/>
            <a:ext cx="8143017" cy="2540260"/>
          </a:xfrm>
          <a:prstGeom prst="rect">
            <a:avLst/>
          </a:prstGeom>
        </p:spPr>
        <p:txBody>
          <a:bodyPr anchor="t" rtlCol="false" tIns="0" lIns="0" bIns="0" rIns="0">
            <a:spAutoFit/>
          </a:bodyPr>
          <a:lstStyle/>
          <a:p>
            <a:pPr algn="l">
              <a:lnSpc>
                <a:spcPts val="2873"/>
              </a:lnSpc>
            </a:pPr>
            <a:r>
              <a:rPr lang="en-US" sz="2097">
                <a:solidFill>
                  <a:srgbClr val="FFFFFF"/>
                </a:solidFill>
                <a:latin typeface="Poppins Light"/>
                <a:ea typeface="Poppins Light"/>
                <a:cs typeface="Poppins Light"/>
                <a:sym typeface="Poppins Light"/>
              </a:rPr>
              <a:t>Fix:</a:t>
            </a:r>
          </a:p>
          <a:p>
            <a:pPr algn="l" marL="452768" indent="-226384" lvl="1">
              <a:lnSpc>
                <a:spcPts val="2873"/>
              </a:lnSpc>
              <a:buFont typeface="Arial"/>
              <a:buChar char="•"/>
            </a:pPr>
            <a:r>
              <a:rPr lang="en-US" sz="2097">
                <a:solidFill>
                  <a:srgbClr val="FFFFFF"/>
                </a:solidFill>
                <a:latin typeface="Poppins Light"/>
                <a:ea typeface="Poppins Light"/>
                <a:cs typeface="Poppins Light"/>
                <a:sym typeface="Poppins Light"/>
              </a:rPr>
              <a:t>A</a:t>
            </a:r>
            <a:r>
              <a:rPr lang="en-US" sz="2097">
                <a:solidFill>
                  <a:srgbClr val="FFFFFF"/>
                </a:solidFill>
                <a:latin typeface="Poppins Light"/>
                <a:ea typeface="Poppins Light"/>
                <a:cs typeface="Poppins Light"/>
                <a:sym typeface="Poppins Light"/>
              </a:rPr>
              <a:t>udit system for SUID/SGID binaries (find / -perm -4000).</a:t>
            </a:r>
          </a:p>
          <a:p>
            <a:pPr algn="l" marL="452768" indent="-226384" lvl="1">
              <a:lnSpc>
                <a:spcPts val="2873"/>
              </a:lnSpc>
              <a:buFont typeface="Arial"/>
              <a:buChar char="•"/>
            </a:pPr>
            <a:r>
              <a:rPr lang="en-US" sz="2097">
                <a:solidFill>
                  <a:srgbClr val="FFFFFF"/>
                </a:solidFill>
                <a:latin typeface="Poppins Light"/>
                <a:ea typeface="Poppins Light"/>
                <a:cs typeface="Poppins Light"/>
                <a:sym typeface="Poppins Light"/>
              </a:rPr>
              <a:t>Remove or restrict permissions on unnecessary SUID files.</a:t>
            </a:r>
          </a:p>
          <a:p>
            <a:pPr algn="l" marL="452768" indent="-226384" lvl="1">
              <a:lnSpc>
                <a:spcPts val="2873"/>
              </a:lnSpc>
              <a:buFont typeface="Arial"/>
              <a:buChar char="•"/>
            </a:pPr>
            <a:r>
              <a:rPr lang="en-US" sz="2097">
                <a:solidFill>
                  <a:srgbClr val="FFFFFF"/>
                </a:solidFill>
                <a:latin typeface="Poppins Light"/>
                <a:ea typeface="Poppins Light"/>
                <a:cs typeface="Poppins Light"/>
                <a:sym typeface="Poppins Light"/>
              </a:rPr>
              <a:t>Us</a:t>
            </a:r>
            <a:r>
              <a:rPr lang="en-US" sz="2097">
                <a:solidFill>
                  <a:srgbClr val="FFFFFF"/>
                </a:solidFill>
                <a:latin typeface="Poppins Light"/>
                <a:ea typeface="Poppins Light"/>
                <a:cs typeface="Poppins Light"/>
                <a:sym typeface="Poppins Light"/>
              </a:rPr>
              <a:t>e sudo carefully: grant only necessary permissions.</a:t>
            </a:r>
          </a:p>
          <a:p>
            <a:pPr algn="l" marL="452768" indent="-226384" lvl="1">
              <a:lnSpc>
                <a:spcPts val="2873"/>
              </a:lnSpc>
              <a:buFont typeface="Arial"/>
              <a:buChar char="•"/>
            </a:pPr>
            <a:r>
              <a:rPr lang="en-US" sz="2097">
                <a:solidFill>
                  <a:srgbClr val="FFFFFF"/>
                </a:solidFill>
                <a:latin typeface="Poppins Light"/>
                <a:ea typeface="Poppins Light"/>
                <a:cs typeface="Poppins Light"/>
                <a:sym typeface="Poppins Light"/>
              </a:rPr>
              <a:t>Keep </a:t>
            </a:r>
            <a:r>
              <a:rPr lang="en-US" sz="2097">
                <a:solidFill>
                  <a:srgbClr val="FFFFFF"/>
                </a:solidFill>
                <a:latin typeface="Poppins Light"/>
                <a:ea typeface="Poppins Light"/>
                <a:cs typeface="Poppins Light"/>
                <a:sym typeface="Poppins Light"/>
              </a:rPr>
              <a:t>the OS and packages updated to avoid kernel-level exploits.</a:t>
            </a:r>
          </a:p>
          <a:p>
            <a:pPr algn="l">
              <a:lnSpc>
                <a:spcPts val="2873"/>
              </a:lnSpc>
            </a:pPr>
          </a:p>
        </p:txBody>
      </p:sp>
      <p:sp>
        <p:nvSpPr>
          <p:cNvPr name="TextBox 28" id="28"/>
          <p:cNvSpPr txBox="true"/>
          <p:nvPr/>
        </p:nvSpPr>
        <p:spPr>
          <a:xfrm rot="0">
            <a:off x="9690459" y="6749111"/>
            <a:ext cx="8597541" cy="350901"/>
          </a:xfrm>
          <a:prstGeom prst="rect">
            <a:avLst/>
          </a:prstGeom>
        </p:spPr>
        <p:txBody>
          <a:bodyPr anchor="t" rtlCol="false" tIns="0" lIns="0" bIns="0" rIns="0">
            <a:spAutoFit/>
          </a:bodyPr>
          <a:lstStyle/>
          <a:p>
            <a:pPr algn="l">
              <a:lnSpc>
                <a:spcPts val="2591"/>
              </a:lnSpc>
              <a:spcBef>
                <a:spcPct val="0"/>
              </a:spcBef>
            </a:pPr>
            <a:r>
              <a:rPr lang="en-US" b="true" sz="2399">
                <a:solidFill>
                  <a:srgbClr val="FFFFFF"/>
                </a:solidFill>
                <a:latin typeface="Poppins Semi-Bold"/>
                <a:ea typeface="Poppins Semi-Bold"/>
                <a:cs typeface="Poppins Semi-Bold"/>
                <a:sym typeface="Poppins Semi-Bold"/>
              </a:rPr>
              <a:t> General Hardening Measures</a:t>
            </a:r>
          </a:p>
        </p:txBody>
      </p:sp>
      <p:sp>
        <p:nvSpPr>
          <p:cNvPr name="TextBox 29" id="29"/>
          <p:cNvSpPr txBox="true"/>
          <p:nvPr/>
        </p:nvSpPr>
        <p:spPr>
          <a:xfrm rot="0">
            <a:off x="9690459" y="7195261"/>
            <a:ext cx="8308848" cy="2797506"/>
          </a:xfrm>
          <a:prstGeom prst="rect">
            <a:avLst/>
          </a:prstGeom>
        </p:spPr>
        <p:txBody>
          <a:bodyPr anchor="t" rtlCol="false" tIns="0" lIns="0" bIns="0" rIns="0">
            <a:spAutoFit/>
          </a:bodyPr>
          <a:lstStyle/>
          <a:p>
            <a:pPr algn="l" marL="425471" indent="-212735" lvl="1">
              <a:lnSpc>
                <a:spcPts val="3212"/>
              </a:lnSpc>
              <a:buFont typeface="Arial"/>
              <a:buChar char="•"/>
            </a:pPr>
            <a:r>
              <a:rPr lang="en-US" sz="1970">
                <a:solidFill>
                  <a:srgbClr val="FFFFFF"/>
                </a:solidFill>
                <a:latin typeface="Poppins Light"/>
                <a:ea typeface="Poppins Light"/>
                <a:cs typeface="Poppins Light"/>
                <a:sym typeface="Poppins Light"/>
              </a:rPr>
              <a:t>Set up a firewall to limit acces</a:t>
            </a:r>
            <a:r>
              <a:rPr lang="en-US" sz="1970">
                <a:solidFill>
                  <a:srgbClr val="FFFFFF"/>
                </a:solidFill>
                <a:latin typeface="Poppins Light"/>
                <a:ea typeface="Poppins Light"/>
                <a:cs typeface="Poppins Light"/>
                <a:sym typeface="Poppins Light"/>
              </a:rPr>
              <a:t>s</a:t>
            </a:r>
            <a:r>
              <a:rPr lang="en-US" sz="1970">
                <a:solidFill>
                  <a:srgbClr val="FFFFFF"/>
                </a:solidFill>
                <a:latin typeface="Poppins Light"/>
                <a:ea typeface="Poppins Light"/>
                <a:cs typeface="Poppins Light"/>
                <a:sym typeface="Poppins Light"/>
              </a:rPr>
              <a:t> to necessary ports.</a:t>
            </a:r>
          </a:p>
          <a:p>
            <a:pPr algn="l" marL="425471" indent="-212735" lvl="1">
              <a:lnSpc>
                <a:spcPts val="3212"/>
              </a:lnSpc>
              <a:buFont typeface="Arial"/>
              <a:buChar char="•"/>
            </a:pPr>
            <a:r>
              <a:rPr lang="en-US" sz="1970">
                <a:solidFill>
                  <a:srgbClr val="FFFFFF"/>
                </a:solidFill>
                <a:latin typeface="Poppins Light"/>
                <a:ea typeface="Poppins Light"/>
                <a:cs typeface="Poppins Light"/>
                <a:sym typeface="Poppins Light"/>
              </a:rPr>
              <a:t>Run services with minimum privileges.</a:t>
            </a:r>
          </a:p>
          <a:p>
            <a:pPr algn="l" marL="425471" indent="-212735" lvl="1">
              <a:lnSpc>
                <a:spcPts val="3212"/>
              </a:lnSpc>
              <a:buFont typeface="Arial"/>
              <a:buChar char="•"/>
            </a:pPr>
            <a:r>
              <a:rPr lang="en-US" sz="1970">
                <a:solidFill>
                  <a:srgbClr val="FFFFFF"/>
                </a:solidFill>
                <a:latin typeface="Poppins Light"/>
                <a:ea typeface="Poppins Light"/>
                <a:cs typeface="Poppins Light"/>
                <a:sym typeface="Poppins Light"/>
              </a:rPr>
              <a:t>En</a:t>
            </a:r>
            <a:r>
              <a:rPr lang="en-US" sz="1970">
                <a:solidFill>
                  <a:srgbClr val="FFFFFF"/>
                </a:solidFill>
                <a:latin typeface="Poppins Light"/>
                <a:ea typeface="Poppins Light"/>
                <a:cs typeface="Poppins Light"/>
                <a:sym typeface="Poppins Light"/>
              </a:rPr>
              <a:t>able logging and monitoring (e.g., with Fail2Ban, auditd, or OSSEC).</a:t>
            </a:r>
          </a:p>
          <a:p>
            <a:pPr algn="l" marL="425471" indent="-212735" lvl="1">
              <a:lnSpc>
                <a:spcPts val="3212"/>
              </a:lnSpc>
              <a:buFont typeface="Arial"/>
              <a:buChar char="•"/>
            </a:pPr>
            <a:r>
              <a:rPr lang="en-US" sz="1970">
                <a:solidFill>
                  <a:srgbClr val="FFFFFF"/>
                </a:solidFill>
                <a:latin typeface="Poppins Light"/>
                <a:ea typeface="Poppins Light"/>
                <a:cs typeface="Poppins Light"/>
                <a:sym typeface="Poppins Light"/>
              </a:rPr>
              <a:t>Perf</a:t>
            </a:r>
            <a:r>
              <a:rPr lang="en-US" sz="1970">
                <a:solidFill>
                  <a:srgbClr val="FFFFFF"/>
                </a:solidFill>
                <a:latin typeface="Poppins Light"/>
                <a:ea typeface="Poppins Light"/>
                <a:cs typeface="Poppins Light"/>
                <a:sym typeface="Poppins Light"/>
              </a:rPr>
              <a:t>orm regular vulnerability scans.</a:t>
            </a:r>
          </a:p>
          <a:p>
            <a:pPr algn="l" marL="425471" indent="-212735" lvl="1">
              <a:lnSpc>
                <a:spcPts val="3212"/>
              </a:lnSpc>
              <a:buFont typeface="Arial"/>
              <a:buChar char="•"/>
            </a:pPr>
            <a:r>
              <a:rPr lang="en-US" sz="1970">
                <a:solidFill>
                  <a:srgbClr val="FFFFFF"/>
                </a:solidFill>
                <a:latin typeface="Poppins Light"/>
                <a:ea typeface="Poppins Light"/>
                <a:cs typeface="Poppins Light"/>
                <a:sym typeface="Poppins Light"/>
              </a:rPr>
              <a:t>Set up SELinux or AppArmor for added system hardening.</a:t>
            </a:r>
          </a:p>
          <a:p>
            <a:pPr algn="l">
              <a:lnSpc>
                <a:spcPts val="3212"/>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391939" y="859732"/>
            <a:ext cx="62331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37</a:t>
            </a:r>
          </a:p>
        </p:txBody>
      </p:sp>
      <p:sp>
        <p:nvSpPr>
          <p:cNvPr name="TextBox 15" id="15"/>
          <p:cNvSpPr txBox="true"/>
          <p:nvPr/>
        </p:nvSpPr>
        <p:spPr>
          <a:xfrm rot="0">
            <a:off x="3628799" y="4197366"/>
            <a:ext cx="11030402" cy="1795255"/>
          </a:xfrm>
          <a:prstGeom prst="rect">
            <a:avLst/>
          </a:prstGeom>
        </p:spPr>
        <p:txBody>
          <a:bodyPr anchor="t" rtlCol="false" tIns="0" lIns="0" bIns="0" rIns="0">
            <a:spAutoFit/>
          </a:bodyPr>
          <a:lstStyle/>
          <a:p>
            <a:pPr algn="ctr">
              <a:lnSpc>
                <a:spcPts val="6947"/>
              </a:lnSpc>
            </a:pPr>
            <a:r>
              <a:rPr lang="en-US" sz="6433" spc="810">
                <a:solidFill>
                  <a:srgbClr val="FFFFFF"/>
                </a:solidFill>
                <a:latin typeface="HK Modular"/>
                <a:ea typeface="HK Modular"/>
                <a:cs typeface="HK Modular"/>
                <a:sym typeface="HK Modular"/>
              </a:rPr>
              <a:t>We’re Almost Done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6383207" y="2041246"/>
            <a:ext cx="4340822" cy="1219600"/>
            <a:chOff x="0" y="0"/>
            <a:chExt cx="1034342" cy="290609"/>
          </a:xfrm>
        </p:grpSpPr>
        <p:sp>
          <p:nvSpPr>
            <p:cNvPr name="Freeform 15" id="15"/>
            <p:cNvSpPr/>
            <p:nvPr/>
          </p:nvSpPr>
          <p:spPr>
            <a:xfrm flipH="false" flipV="false" rot="0">
              <a:off x="0" y="0"/>
              <a:ext cx="1034342" cy="290609"/>
            </a:xfrm>
            <a:custGeom>
              <a:avLst/>
              <a:gdLst/>
              <a:ahLst/>
              <a:cxnLst/>
              <a:rect r="r" b="b" t="t" l="l"/>
              <a:pathLst>
                <a:path h="290609" w="1034342">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6" id="16"/>
            <p:cNvSpPr txBox="true"/>
            <p:nvPr/>
          </p:nvSpPr>
          <p:spPr>
            <a:xfrm>
              <a:off x="0" y="0"/>
              <a:ext cx="1034342" cy="290609"/>
            </a:xfrm>
            <a:prstGeom prst="rect">
              <a:avLst/>
            </a:prstGeom>
          </p:spPr>
          <p:txBody>
            <a:bodyPr anchor="ctr" rtlCol="false" tIns="50800" lIns="50800" bIns="50800" rIns="50800"/>
            <a:lstStyle/>
            <a:p>
              <a:pPr algn="ctr">
                <a:lnSpc>
                  <a:spcPts val="1917"/>
                </a:lnSpc>
              </a:pPr>
            </a:p>
          </p:txBody>
        </p:sp>
      </p:grpSp>
      <p:sp>
        <p:nvSpPr>
          <p:cNvPr name="TextBox 17" id="17"/>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38</a:t>
            </a:r>
          </a:p>
        </p:txBody>
      </p:sp>
      <p:sp>
        <p:nvSpPr>
          <p:cNvPr name="TextBox 18" id="18"/>
          <p:cNvSpPr txBox="true"/>
          <p:nvPr/>
        </p:nvSpPr>
        <p:spPr>
          <a:xfrm rot="0">
            <a:off x="3081256" y="490765"/>
            <a:ext cx="11275121" cy="879863"/>
          </a:xfrm>
          <a:prstGeom prst="rect">
            <a:avLst/>
          </a:prstGeom>
        </p:spPr>
        <p:txBody>
          <a:bodyPr anchor="t" rtlCol="false" tIns="0" lIns="0" bIns="0" rIns="0">
            <a:spAutoFit/>
          </a:bodyPr>
          <a:lstStyle/>
          <a:p>
            <a:pPr algn="ctr">
              <a:lnSpc>
                <a:spcPts val="6753"/>
              </a:lnSpc>
              <a:spcBef>
                <a:spcPct val="0"/>
              </a:spcBef>
            </a:pPr>
            <a:r>
              <a:rPr lang="en-US" sz="6252" spc="787">
                <a:solidFill>
                  <a:srgbClr val="FFFFFF"/>
                </a:solidFill>
                <a:latin typeface="HK Modular"/>
                <a:ea typeface="HK Modular"/>
                <a:cs typeface="HK Modular"/>
                <a:sym typeface="HK Modular"/>
              </a:rPr>
              <a:t>Team </a:t>
            </a:r>
          </a:p>
        </p:txBody>
      </p:sp>
      <p:sp>
        <p:nvSpPr>
          <p:cNvPr name="TextBox 19" id="19"/>
          <p:cNvSpPr txBox="true"/>
          <p:nvPr/>
        </p:nvSpPr>
        <p:spPr>
          <a:xfrm rot="0">
            <a:off x="7190891" y="2736631"/>
            <a:ext cx="2475086" cy="248484"/>
          </a:xfrm>
          <a:prstGeom prst="rect">
            <a:avLst/>
          </a:prstGeom>
        </p:spPr>
        <p:txBody>
          <a:bodyPr anchor="t" rtlCol="false" tIns="0" lIns="0" bIns="0" rIns="0">
            <a:spAutoFit/>
          </a:bodyPr>
          <a:lstStyle/>
          <a:p>
            <a:pPr algn="ctr">
              <a:lnSpc>
                <a:spcPts val="1870"/>
              </a:lnSpc>
              <a:spcBef>
                <a:spcPct val="0"/>
              </a:spcBef>
            </a:pPr>
            <a:r>
              <a:rPr lang="en-US" sz="1731">
                <a:solidFill>
                  <a:srgbClr val="FFFFFF"/>
                </a:solidFill>
                <a:latin typeface="Poppins"/>
                <a:ea typeface="Poppins"/>
                <a:cs typeface="Poppins"/>
                <a:sym typeface="Poppins"/>
              </a:rPr>
              <a:t>Team Leader</a:t>
            </a:r>
          </a:p>
        </p:txBody>
      </p:sp>
      <p:sp>
        <p:nvSpPr>
          <p:cNvPr name="TextBox 20" id="20"/>
          <p:cNvSpPr txBox="true"/>
          <p:nvPr/>
        </p:nvSpPr>
        <p:spPr>
          <a:xfrm rot="0">
            <a:off x="6823948" y="2193347"/>
            <a:ext cx="3202584" cy="341636"/>
          </a:xfrm>
          <a:prstGeom prst="rect">
            <a:avLst/>
          </a:prstGeom>
        </p:spPr>
        <p:txBody>
          <a:bodyPr anchor="t" rtlCol="false" tIns="0" lIns="0" bIns="0" rIns="0">
            <a:spAutoFit/>
          </a:bodyPr>
          <a:lstStyle/>
          <a:p>
            <a:pPr algn="ctr">
              <a:lnSpc>
                <a:spcPts val="2503"/>
              </a:lnSpc>
              <a:spcBef>
                <a:spcPct val="0"/>
              </a:spcBef>
            </a:pPr>
            <a:r>
              <a:rPr lang="en-US" b="true" sz="2317">
                <a:solidFill>
                  <a:srgbClr val="FFFFFF"/>
                </a:solidFill>
                <a:latin typeface="Poppins Bold"/>
                <a:ea typeface="Poppins Bold"/>
                <a:cs typeface="Poppins Bold"/>
                <a:sym typeface="Poppins Bold"/>
              </a:rPr>
              <a:t>MAHMOUD MOSBAH</a:t>
            </a:r>
          </a:p>
        </p:txBody>
      </p:sp>
      <p:grpSp>
        <p:nvGrpSpPr>
          <p:cNvPr name="Group 21" id="21"/>
          <p:cNvGrpSpPr/>
          <p:nvPr/>
        </p:nvGrpSpPr>
        <p:grpSpPr>
          <a:xfrm rot="0">
            <a:off x="11372393" y="4012674"/>
            <a:ext cx="4634769" cy="1302188"/>
            <a:chOff x="0" y="0"/>
            <a:chExt cx="1034342" cy="290609"/>
          </a:xfrm>
        </p:grpSpPr>
        <p:sp>
          <p:nvSpPr>
            <p:cNvPr name="Freeform 22" id="22"/>
            <p:cNvSpPr/>
            <p:nvPr/>
          </p:nvSpPr>
          <p:spPr>
            <a:xfrm flipH="false" flipV="false" rot="0">
              <a:off x="0" y="0"/>
              <a:ext cx="1034342" cy="290609"/>
            </a:xfrm>
            <a:custGeom>
              <a:avLst/>
              <a:gdLst/>
              <a:ahLst/>
              <a:cxnLst/>
              <a:rect r="r" b="b" t="t" l="l"/>
              <a:pathLst>
                <a:path h="290609" w="1034342">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23" id="23"/>
            <p:cNvSpPr txBox="true"/>
            <p:nvPr/>
          </p:nvSpPr>
          <p:spPr>
            <a:xfrm>
              <a:off x="0" y="0"/>
              <a:ext cx="1034342" cy="290609"/>
            </a:xfrm>
            <a:prstGeom prst="rect">
              <a:avLst/>
            </a:prstGeom>
          </p:spPr>
          <p:txBody>
            <a:bodyPr anchor="ctr" rtlCol="false" tIns="50800" lIns="50800" bIns="50800" rIns="50800"/>
            <a:lstStyle/>
            <a:p>
              <a:pPr algn="ctr">
                <a:lnSpc>
                  <a:spcPts val="1917"/>
                </a:lnSpc>
              </a:pPr>
            </a:p>
          </p:txBody>
        </p:sp>
      </p:grpSp>
      <p:sp>
        <p:nvSpPr>
          <p:cNvPr name="TextBox 24" id="24"/>
          <p:cNvSpPr txBox="true"/>
          <p:nvPr/>
        </p:nvSpPr>
        <p:spPr>
          <a:xfrm rot="0">
            <a:off x="12317741" y="4395087"/>
            <a:ext cx="2744074" cy="374941"/>
          </a:xfrm>
          <a:prstGeom prst="rect">
            <a:avLst/>
          </a:prstGeom>
        </p:spPr>
        <p:txBody>
          <a:bodyPr anchor="t" rtlCol="false" tIns="0" lIns="0" bIns="0" rIns="0">
            <a:spAutoFit/>
          </a:bodyPr>
          <a:lstStyle/>
          <a:p>
            <a:pPr algn="ctr">
              <a:lnSpc>
                <a:spcPts val="2672"/>
              </a:lnSpc>
              <a:spcBef>
                <a:spcPct val="0"/>
              </a:spcBef>
            </a:pPr>
            <a:r>
              <a:rPr lang="en-US" b="true" sz="2474">
                <a:solidFill>
                  <a:srgbClr val="FFFFFF"/>
                </a:solidFill>
                <a:latin typeface="Poppins Bold"/>
                <a:ea typeface="Poppins Bold"/>
                <a:cs typeface="Poppins Bold"/>
                <a:sym typeface="Poppins Bold"/>
              </a:rPr>
              <a:t>YOUSSEF RABIE</a:t>
            </a:r>
          </a:p>
        </p:txBody>
      </p:sp>
      <p:grpSp>
        <p:nvGrpSpPr>
          <p:cNvPr name="Group 25" id="25"/>
          <p:cNvGrpSpPr/>
          <p:nvPr/>
        </p:nvGrpSpPr>
        <p:grpSpPr>
          <a:xfrm rot="0">
            <a:off x="11372393" y="6442628"/>
            <a:ext cx="4634769" cy="1302188"/>
            <a:chOff x="0" y="0"/>
            <a:chExt cx="1034342" cy="290609"/>
          </a:xfrm>
        </p:grpSpPr>
        <p:sp>
          <p:nvSpPr>
            <p:cNvPr name="Freeform 26" id="26"/>
            <p:cNvSpPr/>
            <p:nvPr/>
          </p:nvSpPr>
          <p:spPr>
            <a:xfrm flipH="false" flipV="false" rot="0">
              <a:off x="0" y="0"/>
              <a:ext cx="1034342" cy="290609"/>
            </a:xfrm>
            <a:custGeom>
              <a:avLst/>
              <a:gdLst/>
              <a:ahLst/>
              <a:cxnLst/>
              <a:rect r="r" b="b" t="t" l="l"/>
              <a:pathLst>
                <a:path h="290609" w="1034342">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27" id="27"/>
            <p:cNvSpPr txBox="true"/>
            <p:nvPr/>
          </p:nvSpPr>
          <p:spPr>
            <a:xfrm>
              <a:off x="0" y="0"/>
              <a:ext cx="1034342" cy="290609"/>
            </a:xfrm>
            <a:prstGeom prst="rect">
              <a:avLst/>
            </a:prstGeom>
          </p:spPr>
          <p:txBody>
            <a:bodyPr anchor="ctr" rtlCol="false" tIns="50800" lIns="50800" bIns="50800" rIns="50800"/>
            <a:lstStyle/>
            <a:p>
              <a:pPr algn="ctr">
                <a:lnSpc>
                  <a:spcPts val="1917"/>
                </a:lnSpc>
              </a:pPr>
            </a:p>
          </p:txBody>
        </p:sp>
      </p:grpSp>
      <p:sp>
        <p:nvSpPr>
          <p:cNvPr name="TextBox 28" id="28"/>
          <p:cNvSpPr txBox="true"/>
          <p:nvPr/>
        </p:nvSpPr>
        <p:spPr>
          <a:xfrm rot="0">
            <a:off x="12317741" y="6855358"/>
            <a:ext cx="2893153" cy="374941"/>
          </a:xfrm>
          <a:prstGeom prst="rect">
            <a:avLst/>
          </a:prstGeom>
        </p:spPr>
        <p:txBody>
          <a:bodyPr anchor="t" rtlCol="false" tIns="0" lIns="0" bIns="0" rIns="0">
            <a:spAutoFit/>
          </a:bodyPr>
          <a:lstStyle/>
          <a:p>
            <a:pPr algn="ctr">
              <a:lnSpc>
                <a:spcPts val="2672"/>
              </a:lnSpc>
              <a:spcBef>
                <a:spcPct val="0"/>
              </a:spcBef>
            </a:pPr>
            <a:r>
              <a:rPr lang="en-US" b="true" sz="2474">
                <a:solidFill>
                  <a:srgbClr val="FFFFFF"/>
                </a:solidFill>
                <a:latin typeface="Poppins Bold"/>
                <a:ea typeface="Poppins Bold"/>
                <a:cs typeface="Poppins Bold"/>
                <a:sym typeface="Poppins Bold"/>
              </a:rPr>
              <a:t>MAHMOUD GALAL</a:t>
            </a:r>
          </a:p>
        </p:txBody>
      </p:sp>
      <p:grpSp>
        <p:nvGrpSpPr>
          <p:cNvPr name="Group 29" id="29"/>
          <p:cNvGrpSpPr/>
          <p:nvPr/>
        </p:nvGrpSpPr>
        <p:grpSpPr>
          <a:xfrm rot="0">
            <a:off x="1037580" y="4028707"/>
            <a:ext cx="4634769" cy="1302188"/>
            <a:chOff x="0" y="0"/>
            <a:chExt cx="1034342" cy="290609"/>
          </a:xfrm>
        </p:grpSpPr>
        <p:sp>
          <p:nvSpPr>
            <p:cNvPr name="Freeform 30" id="30"/>
            <p:cNvSpPr/>
            <p:nvPr/>
          </p:nvSpPr>
          <p:spPr>
            <a:xfrm flipH="false" flipV="false" rot="0">
              <a:off x="0" y="0"/>
              <a:ext cx="1034342" cy="290609"/>
            </a:xfrm>
            <a:custGeom>
              <a:avLst/>
              <a:gdLst/>
              <a:ahLst/>
              <a:cxnLst/>
              <a:rect r="r" b="b" t="t" l="l"/>
              <a:pathLst>
                <a:path h="290609" w="1034342">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31" id="31"/>
            <p:cNvSpPr txBox="true"/>
            <p:nvPr/>
          </p:nvSpPr>
          <p:spPr>
            <a:xfrm>
              <a:off x="0" y="0"/>
              <a:ext cx="1034342" cy="290609"/>
            </a:xfrm>
            <a:prstGeom prst="rect">
              <a:avLst/>
            </a:prstGeom>
          </p:spPr>
          <p:txBody>
            <a:bodyPr anchor="ctr" rtlCol="false" tIns="50800" lIns="50800" bIns="50800" rIns="50800"/>
            <a:lstStyle/>
            <a:p>
              <a:pPr algn="ctr">
                <a:lnSpc>
                  <a:spcPts val="1917"/>
                </a:lnSpc>
              </a:pPr>
            </a:p>
          </p:txBody>
        </p:sp>
      </p:grpSp>
      <p:sp>
        <p:nvSpPr>
          <p:cNvPr name="TextBox 32" id="32"/>
          <p:cNvSpPr txBox="true"/>
          <p:nvPr/>
        </p:nvSpPr>
        <p:spPr>
          <a:xfrm rot="0">
            <a:off x="1982928" y="4320894"/>
            <a:ext cx="2893153" cy="712169"/>
          </a:xfrm>
          <a:prstGeom prst="rect">
            <a:avLst/>
          </a:prstGeom>
        </p:spPr>
        <p:txBody>
          <a:bodyPr anchor="t" rtlCol="false" tIns="0" lIns="0" bIns="0" rIns="0">
            <a:spAutoFit/>
          </a:bodyPr>
          <a:lstStyle/>
          <a:p>
            <a:pPr algn="ctr">
              <a:lnSpc>
                <a:spcPts val="2672"/>
              </a:lnSpc>
              <a:spcBef>
                <a:spcPct val="0"/>
              </a:spcBef>
            </a:pPr>
            <a:r>
              <a:rPr lang="en-US" b="true" sz="2474">
                <a:solidFill>
                  <a:srgbClr val="FFFFFF"/>
                </a:solidFill>
                <a:latin typeface="Poppins Bold"/>
                <a:ea typeface="Poppins Bold"/>
                <a:cs typeface="Poppins Bold"/>
                <a:sym typeface="Poppins Bold"/>
              </a:rPr>
              <a:t>MOHAMED MAGDY</a:t>
            </a:r>
          </a:p>
        </p:txBody>
      </p:sp>
      <p:grpSp>
        <p:nvGrpSpPr>
          <p:cNvPr name="Group 33" id="33"/>
          <p:cNvGrpSpPr/>
          <p:nvPr/>
        </p:nvGrpSpPr>
        <p:grpSpPr>
          <a:xfrm rot="0">
            <a:off x="6200547" y="6456665"/>
            <a:ext cx="4634769" cy="1302188"/>
            <a:chOff x="0" y="0"/>
            <a:chExt cx="1034342" cy="290609"/>
          </a:xfrm>
        </p:grpSpPr>
        <p:sp>
          <p:nvSpPr>
            <p:cNvPr name="Freeform 34" id="34"/>
            <p:cNvSpPr/>
            <p:nvPr/>
          </p:nvSpPr>
          <p:spPr>
            <a:xfrm flipH="false" flipV="false" rot="0">
              <a:off x="0" y="0"/>
              <a:ext cx="1034342" cy="290609"/>
            </a:xfrm>
            <a:custGeom>
              <a:avLst/>
              <a:gdLst/>
              <a:ahLst/>
              <a:cxnLst/>
              <a:rect r="r" b="b" t="t" l="l"/>
              <a:pathLst>
                <a:path h="290609" w="1034342">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35" id="35"/>
            <p:cNvSpPr txBox="true"/>
            <p:nvPr/>
          </p:nvSpPr>
          <p:spPr>
            <a:xfrm>
              <a:off x="0" y="0"/>
              <a:ext cx="1034342" cy="290609"/>
            </a:xfrm>
            <a:prstGeom prst="rect">
              <a:avLst/>
            </a:prstGeom>
          </p:spPr>
          <p:txBody>
            <a:bodyPr anchor="ctr" rtlCol="false" tIns="50800" lIns="50800" bIns="50800" rIns="50800"/>
            <a:lstStyle/>
            <a:p>
              <a:pPr algn="ctr">
                <a:lnSpc>
                  <a:spcPts val="1917"/>
                </a:lnSpc>
              </a:pPr>
            </a:p>
          </p:txBody>
        </p:sp>
      </p:grpSp>
      <p:sp>
        <p:nvSpPr>
          <p:cNvPr name="TextBox 36" id="36"/>
          <p:cNvSpPr txBox="true"/>
          <p:nvPr/>
        </p:nvSpPr>
        <p:spPr>
          <a:xfrm rot="0">
            <a:off x="7143407" y="6748852"/>
            <a:ext cx="2893153" cy="712169"/>
          </a:xfrm>
          <a:prstGeom prst="rect">
            <a:avLst/>
          </a:prstGeom>
        </p:spPr>
        <p:txBody>
          <a:bodyPr anchor="t" rtlCol="false" tIns="0" lIns="0" bIns="0" rIns="0">
            <a:spAutoFit/>
          </a:bodyPr>
          <a:lstStyle/>
          <a:p>
            <a:pPr algn="ctr">
              <a:lnSpc>
                <a:spcPts val="2672"/>
              </a:lnSpc>
              <a:spcBef>
                <a:spcPct val="0"/>
              </a:spcBef>
            </a:pPr>
            <a:r>
              <a:rPr lang="en-US" b="true" sz="2474">
                <a:solidFill>
                  <a:srgbClr val="FFFFFF"/>
                </a:solidFill>
                <a:latin typeface="Poppins Bold"/>
                <a:ea typeface="Poppins Bold"/>
                <a:cs typeface="Poppins Bold"/>
                <a:sym typeface="Poppins Bold"/>
              </a:rPr>
              <a:t>MOHAMED MOHASEB</a:t>
            </a:r>
          </a:p>
        </p:txBody>
      </p:sp>
      <p:grpSp>
        <p:nvGrpSpPr>
          <p:cNvPr name="Group 37" id="37"/>
          <p:cNvGrpSpPr/>
          <p:nvPr/>
        </p:nvGrpSpPr>
        <p:grpSpPr>
          <a:xfrm rot="0">
            <a:off x="1028700" y="6456665"/>
            <a:ext cx="4634769" cy="1302188"/>
            <a:chOff x="0" y="0"/>
            <a:chExt cx="1034342" cy="290609"/>
          </a:xfrm>
        </p:grpSpPr>
        <p:sp>
          <p:nvSpPr>
            <p:cNvPr name="Freeform 38" id="38"/>
            <p:cNvSpPr/>
            <p:nvPr/>
          </p:nvSpPr>
          <p:spPr>
            <a:xfrm flipH="false" flipV="false" rot="0">
              <a:off x="0" y="0"/>
              <a:ext cx="1034342" cy="290609"/>
            </a:xfrm>
            <a:custGeom>
              <a:avLst/>
              <a:gdLst/>
              <a:ahLst/>
              <a:cxnLst/>
              <a:rect r="r" b="b" t="t" l="l"/>
              <a:pathLst>
                <a:path h="290609" w="1034342">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39" id="39"/>
            <p:cNvSpPr txBox="true"/>
            <p:nvPr/>
          </p:nvSpPr>
          <p:spPr>
            <a:xfrm>
              <a:off x="0" y="0"/>
              <a:ext cx="1034342" cy="290609"/>
            </a:xfrm>
            <a:prstGeom prst="rect">
              <a:avLst/>
            </a:prstGeom>
          </p:spPr>
          <p:txBody>
            <a:bodyPr anchor="ctr" rtlCol="false" tIns="50800" lIns="50800" bIns="50800" rIns="50800"/>
            <a:lstStyle/>
            <a:p>
              <a:pPr algn="ctr">
                <a:lnSpc>
                  <a:spcPts val="1917"/>
                </a:lnSpc>
              </a:pPr>
            </a:p>
          </p:txBody>
        </p:sp>
      </p:grpSp>
      <p:sp>
        <p:nvSpPr>
          <p:cNvPr name="TextBox 40" id="40"/>
          <p:cNvSpPr txBox="true"/>
          <p:nvPr/>
        </p:nvSpPr>
        <p:spPr>
          <a:xfrm rot="0">
            <a:off x="1899508" y="6919393"/>
            <a:ext cx="2893153" cy="371087"/>
          </a:xfrm>
          <a:prstGeom prst="rect">
            <a:avLst/>
          </a:prstGeom>
        </p:spPr>
        <p:txBody>
          <a:bodyPr anchor="t" rtlCol="false" tIns="0" lIns="0" bIns="0" rIns="0">
            <a:spAutoFit/>
          </a:bodyPr>
          <a:lstStyle/>
          <a:p>
            <a:pPr algn="ctr">
              <a:lnSpc>
                <a:spcPts val="2672"/>
              </a:lnSpc>
              <a:spcBef>
                <a:spcPct val="0"/>
              </a:spcBef>
            </a:pPr>
            <a:r>
              <a:rPr lang="en-US" b="true" sz="2474">
                <a:solidFill>
                  <a:srgbClr val="FFFFFF"/>
                </a:solidFill>
                <a:latin typeface="Poppins Bold"/>
                <a:ea typeface="Poppins Bold"/>
                <a:cs typeface="Poppins Bold"/>
                <a:sym typeface="Poppins Bold"/>
              </a:rPr>
              <a:t>AYAH  ELBAZ</a:t>
            </a:r>
          </a:p>
        </p:txBody>
      </p:sp>
      <p:grpSp>
        <p:nvGrpSpPr>
          <p:cNvPr name="Group 41" id="41"/>
          <p:cNvGrpSpPr/>
          <p:nvPr/>
        </p:nvGrpSpPr>
        <p:grpSpPr>
          <a:xfrm rot="0">
            <a:off x="5911908" y="3931463"/>
            <a:ext cx="4634769" cy="1302188"/>
            <a:chOff x="0" y="0"/>
            <a:chExt cx="1034342" cy="290609"/>
          </a:xfrm>
        </p:grpSpPr>
        <p:sp>
          <p:nvSpPr>
            <p:cNvPr name="Freeform 42" id="42"/>
            <p:cNvSpPr/>
            <p:nvPr/>
          </p:nvSpPr>
          <p:spPr>
            <a:xfrm flipH="false" flipV="false" rot="0">
              <a:off x="0" y="0"/>
              <a:ext cx="1034342" cy="290609"/>
            </a:xfrm>
            <a:custGeom>
              <a:avLst/>
              <a:gdLst/>
              <a:ahLst/>
              <a:cxnLst/>
              <a:rect r="r" b="b" t="t" l="l"/>
              <a:pathLst>
                <a:path h="290609" w="1034342">
                  <a:moveTo>
                    <a:pt x="145305" y="0"/>
                  </a:moveTo>
                  <a:lnTo>
                    <a:pt x="889037" y="0"/>
                  </a:lnTo>
                  <a:cubicBezTo>
                    <a:pt x="969287" y="0"/>
                    <a:pt x="1034342" y="65055"/>
                    <a:pt x="1034342" y="145305"/>
                  </a:cubicBezTo>
                  <a:lnTo>
                    <a:pt x="1034342" y="145305"/>
                  </a:lnTo>
                  <a:cubicBezTo>
                    <a:pt x="1034342" y="183842"/>
                    <a:pt x="1019033" y="220801"/>
                    <a:pt x="991783" y="248051"/>
                  </a:cubicBezTo>
                  <a:cubicBezTo>
                    <a:pt x="964533" y="275301"/>
                    <a:pt x="927575" y="290609"/>
                    <a:pt x="889037" y="290609"/>
                  </a:cubicBezTo>
                  <a:lnTo>
                    <a:pt x="145305" y="290609"/>
                  </a:lnTo>
                  <a:cubicBezTo>
                    <a:pt x="106768" y="290609"/>
                    <a:pt x="69809" y="275301"/>
                    <a:pt x="42559" y="248051"/>
                  </a:cubicBezTo>
                  <a:cubicBezTo>
                    <a:pt x="15309" y="220801"/>
                    <a:pt x="0" y="183842"/>
                    <a:pt x="0" y="145305"/>
                  </a:cubicBezTo>
                  <a:lnTo>
                    <a:pt x="0" y="145305"/>
                  </a:lnTo>
                  <a:cubicBezTo>
                    <a:pt x="0" y="106768"/>
                    <a:pt x="15309" y="69809"/>
                    <a:pt x="42559" y="42559"/>
                  </a:cubicBezTo>
                  <a:cubicBezTo>
                    <a:pt x="69809" y="15309"/>
                    <a:pt x="106768" y="0"/>
                    <a:pt x="145305" y="0"/>
                  </a:cubicBez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43" id="43"/>
            <p:cNvSpPr txBox="true"/>
            <p:nvPr/>
          </p:nvSpPr>
          <p:spPr>
            <a:xfrm>
              <a:off x="0" y="0"/>
              <a:ext cx="1034342" cy="290609"/>
            </a:xfrm>
            <a:prstGeom prst="rect">
              <a:avLst/>
            </a:prstGeom>
          </p:spPr>
          <p:txBody>
            <a:bodyPr anchor="ctr" rtlCol="false" tIns="50800" lIns="50800" bIns="50800" rIns="50800"/>
            <a:lstStyle/>
            <a:p>
              <a:pPr algn="ctr">
                <a:lnSpc>
                  <a:spcPts val="1917"/>
                </a:lnSpc>
              </a:pPr>
            </a:p>
          </p:txBody>
        </p:sp>
      </p:grpSp>
      <p:sp>
        <p:nvSpPr>
          <p:cNvPr name="TextBox 44" id="44"/>
          <p:cNvSpPr txBox="true"/>
          <p:nvPr/>
        </p:nvSpPr>
        <p:spPr>
          <a:xfrm rot="0">
            <a:off x="6782716" y="4375112"/>
            <a:ext cx="2893153" cy="374941"/>
          </a:xfrm>
          <a:prstGeom prst="rect">
            <a:avLst/>
          </a:prstGeom>
        </p:spPr>
        <p:txBody>
          <a:bodyPr anchor="t" rtlCol="false" tIns="0" lIns="0" bIns="0" rIns="0">
            <a:spAutoFit/>
          </a:bodyPr>
          <a:lstStyle/>
          <a:p>
            <a:pPr algn="ctr">
              <a:lnSpc>
                <a:spcPts val="2672"/>
              </a:lnSpc>
              <a:spcBef>
                <a:spcPct val="0"/>
              </a:spcBef>
            </a:pPr>
            <a:r>
              <a:rPr lang="en-US" b="true" sz="2474">
                <a:solidFill>
                  <a:srgbClr val="FFFFFF"/>
                </a:solidFill>
                <a:latin typeface="Poppins Bold"/>
                <a:ea typeface="Poppins Bold"/>
                <a:cs typeface="Poppins Bold"/>
                <a:sym typeface="Poppins Bold"/>
              </a:rPr>
              <a:t>AHMED ALI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391939" y="859732"/>
            <a:ext cx="62331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39</a:t>
            </a:r>
          </a:p>
        </p:txBody>
      </p:sp>
      <p:sp>
        <p:nvSpPr>
          <p:cNvPr name="TextBox 15" id="15"/>
          <p:cNvSpPr txBox="true"/>
          <p:nvPr/>
        </p:nvSpPr>
        <p:spPr>
          <a:xfrm rot="0">
            <a:off x="3628799" y="2088097"/>
            <a:ext cx="11030402" cy="1795255"/>
          </a:xfrm>
          <a:prstGeom prst="rect">
            <a:avLst/>
          </a:prstGeom>
        </p:spPr>
        <p:txBody>
          <a:bodyPr anchor="t" rtlCol="false" tIns="0" lIns="0" bIns="0" rIns="0">
            <a:spAutoFit/>
          </a:bodyPr>
          <a:lstStyle/>
          <a:p>
            <a:pPr algn="ctr">
              <a:lnSpc>
                <a:spcPts val="6947"/>
              </a:lnSpc>
            </a:pPr>
            <a:r>
              <a:rPr lang="en-US" sz="6433" spc="810">
                <a:solidFill>
                  <a:srgbClr val="FFFFFF"/>
                </a:solidFill>
                <a:latin typeface="HK Modular"/>
                <a:ea typeface="HK Modular"/>
                <a:cs typeface="HK Modular"/>
                <a:sym typeface="HK Modular"/>
              </a:rPr>
              <a:t>Now we are done</a:t>
            </a:r>
          </a:p>
        </p:txBody>
      </p:sp>
      <p:sp>
        <p:nvSpPr>
          <p:cNvPr name="TextBox 16" id="16"/>
          <p:cNvSpPr txBox="true"/>
          <p:nvPr/>
        </p:nvSpPr>
        <p:spPr>
          <a:xfrm rot="0">
            <a:off x="3797550" y="4954751"/>
            <a:ext cx="11030402" cy="2677200"/>
          </a:xfrm>
          <a:prstGeom prst="rect">
            <a:avLst/>
          </a:prstGeom>
        </p:spPr>
        <p:txBody>
          <a:bodyPr anchor="t" rtlCol="false" tIns="0" lIns="0" bIns="0" rIns="0">
            <a:spAutoFit/>
          </a:bodyPr>
          <a:lstStyle/>
          <a:p>
            <a:pPr algn="ctr">
              <a:lnSpc>
                <a:spcPts val="6947"/>
              </a:lnSpc>
            </a:pPr>
            <a:r>
              <a:rPr lang="en-US" sz="6433" spc="810">
                <a:solidFill>
                  <a:srgbClr val="FFFFFF"/>
                </a:solidFill>
                <a:latin typeface="HK Modular"/>
                <a:ea typeface="HK Modular"/>
                <a:cs typeface="HK Modular"/>
                <a:sym typeface="HK Modular"/>
              </a:rPr>
              <a:t>Thank you for your listening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01752" y="2927823"/>
            <a:ext cx="20465418" cy="6607280"/>
            <a:chOff x="0" y="0"/>
            <a:chExt cx="5390069" cy="1740189"/>
          </a:xfrm>
        </p:grpSpPr>
        <p:sp>
          <p:nvSpPr>
            <p:cNvPr name="Freeform 15" id="15"/>
            <p:cNvSpPr/>
            <p:nvPr/>
          </p:nvSpPr>
          <p:spPr>
            <a:xfrm flipH="false" flipV="false" rot="0">
              <a:off x="0" y="0"/>
              <a:ext cx="5390069" cy="1740189"/>
            </a:xfrm>
            <a:custGeom>
              <a:avLst/>
              <a:gdLst/>
              <a:ahLst/>
              <a:cxnLst/>
              <a:rect r="r" b="b" t="t" l="l"/>
              <a:pathLst>
                <a:path h="1740189" w="5390069">
                  <a:moveTo>
                    <a:pt x="0" y="0"/>
                  </a:moveTo>
                  <a:lnTo>
                    <a:pt x="5390069" y="0"/>
                  </a:lnTo>
                  <a:lnTo>
                    <a:pt x="5390069" y="1740189"/>
                  </a:lnTo>
                  <a:lnTo>
                    <a:pt x="0" y="1740189"/>
                  </a:lnTo>
                  <a:close/>
                </a:path>
              </a:pathLst>
            </a:custGeom>
            <a:gradFill rotWithShape="true">
              <a:gsLst>
                <a:gs pos="0">
                  <a:srgbClr val="071121">
                    <a:alpha val="31000"/>
                  </a:srgbClr>
                </a:gs>
                <a:gs pos="50000">
                  <a:srgbClr val="4F5661">
                    <a:alpha val="24335"/>
                  </a:srgbClr>
                </a:gs>
                <a:gs pos="100000">
                  <a:srgbClr val="060F1F">
                    <a:alpha val="0"/>
                  </a:srgbClr>
                </a:gs>
              </a:gsLst>
              <a:lin ang="0"/>
            </a:gradFill>
          </p:spPr>
        </p:sp>
        <p:sp>
          <p:nvSpPr>
            <p:cNvPr name="TextBox 16" id="16"/>
            <p:cNvSpPr txBox="true"/>
            <p:nvPr/>
          </p:nvSpPr>
          <p:spPr>
            <a:xfrm>
              <a:off x="0" y="0"/>
              <a:ext cx="5390069" cy="1740189"/>
            </a:xfrm>
            <a:prstGeom prst="rect">
              <a:avLst/>
            </a:prstGeom>
          </p:spPr>
          <p:txBody>
            <a:bodyPr anchor="ctr" rtlCol="false" tIns="50800" lIns="50800" bIns="50800" rIns="50800"/>
            <a:lstStyle/>
            <a:p>
              <a:pPr algn="ctr">
                <a:lnSpc>
                  <a:spcPts val="1917"/>
                </a:lnSpc>
              </a:pPr>
            </a:p>
          </p:txBody>
        </p:sp>
      </p:grpSp>
      <p:grpSp>
        <p:nvGrpSpPr>
          <p:cNvPr name="Group 17" id="17"/>
          <p:cNvGrpSpPr/>
          <p:nvPr/>
        </p:nvGrpSpPr>
        <p:grpSpPr>
          <a:xfrm rot="0">
            <a:off x="593916" y="4644558"/>
            <a:ext cx="392527" cy="392527"/>
            <a:chOff x="0" y="0"/>
            <a:chExt cx="103382" cy="103382"/>
          </a:xfrm>
        </p:grpSpPr>
        <p:sp>
          <p:nvSpPr>
            <p:cNvPr name="Freeform 18" id="18"/>
            <p:cNvSpPr/>
            <p:nvPr/>
          </p:nvSpPr>
          <p:spPr>
            <a:xfrm flipH="false" flipV="false" rot="0">
              <a:off x="0" y="0"/>
              <a:ext cx="103382" cy="103382"/>
            </a:xfrm>
            <a:custGeom>
              <a:avLst/>
              <a:gdLst/>
              <a:ahLst/>
              <a:cxnLst/>
              <a:rect r="r" b="b" t="t" l="l"/>
              <a:pathLst>
                <a:path h="103382" w="103382">
                  <a:moveTo>
                    <a:pt x="0" y="0"/>
                  </a:moveTo>
                  <a:lnTo>
                    <a:pt x="103382" y="0"/>
                  </a:lnTo>
                  <a:lnTo>
                    <a:pt x="103382" y="103382"/>
                  </a:lnTo>
                  <a:lnTo>
                    <a:pt x="0" y="103382"/>
                  </a:lnTo>
                  <a:close/>
                </a:path>
              </a:pathLst>
            </a:custGeom>
            <a:gradFill rotWithShape="true">
              <a:gsLst>
                <a:gs pos="0">
                  <a:srgbClr val="FFFFFF">
                    <a:alpha val="63000"/>
                  </a:srgbClr>
                </a:gs>
                <a:gs pos="100000">
                  <a:srgbClr val="FFC1C1">
                    <a:alpha val="1575"/>
                  </a:srgbClr>
                </a:gs>
              </a:gsLst>
              <a:lin ang="0"/>
            </a:gradFill>
          </p:spPr>
        </p:sp>
        <p:sp>
          <p:nvSpPr>
            <p:cNvPr name="TextBox 19" id="19"/>
            <p:cNvSpPr txBox="true"/>
            <p:nvPr/>
          </p:nvSpPr>
          <p:spPr>
            <a:xfrm>
              <a:off x="0" y="0"/>
              <a:ext cx="103382" cy="103382"/>
            </a:xfrm>
            <a:prstGeom prst="rect">
              <a:avLst/>
            </a:prstGeom>
          </p:spPr>
          <p:txBody>
            <a:bodyPr anchor="ctr" rtlCol="false" tIns="50800" lIns="50800" bIns="50800" rIns="50800"/>
            <a:lstStyle/>
            <a:p>
              <a:pPr algn="ctr">
                <a:lnSpc>
                  <a:spcPts val="1917"/>
                </a:lnSpc>
              </a:pPr>
            </a:p>
          </p:txBody>
        </p:sp>
      </p:grpSp>
      <p:sp>
        <p:nvSpPr>
          <p:cNvPr name="TextBox 20" id="20"/>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4</a:t>
            </a:r>
          </a:p>
        </p:txBody>
      </p:sp>
      <p:sp>
        <p:nvSpPr>
          <p:cNvPr name="TextBox 21" id="21"/>
          <p:cNvSpPr txBox="true"/>
          <p:nvPr/>
        </p:nvSpPr>
        <p:spPr>
          <a:xfrm rot="0">
            <a:off x="3395101" y="1138149"/>
            <a:ext cx="11213618" cy="2567900"/>
          </a:xfrm>
          <a:prstGeom prst="rect">
            <a:avLst/>
          </a:prstGeom>
        </p:spPr>
        <p:txBody>
          <a:bodyPr anchor="t" rtlCol="false" tIns="0" lIns="0" bIns="0" rIns="0">
            <a:spAutoFit/>
          </a:bodyPr>
          <a:lstStyle/>
          <a:p>
            <a:pPr algn="ctr">
              <a:lnSpc>
                <a:spcPts val="6716"/>
              </a:lnSpc>
            </a:pPr>
            <a:r>
              <a:rPr lang="en-US" sz="6218" spc="783">
                <a:solidFill>
                  <a:srgbClr val="FFFFFF"/>
                </a:solidFill>
                <a:latin typeface="HK Modular"/>
                <a:ea typeface="HK Modular"/>
                <a:cs typeface="HK Modular"/>
                <a:sym typeface="HK Modular"/>
              </a:rPr>
              <a:t>Red Teaming phases </a:t>
            </a:r>
          </a:p>
          <a:p>
            <a:pPr algn="ctr">
              <a:lnSpc>
                <a:spcPts val="6716"/>
              </a:lnSpc>
              <a:spcBef>
                <a:spcPct val="0"/>
              </a:spcBef>
            </a:pPr>
          </a:p>
        </p:txBody>
      </p:sp>
      <p:sp>
        <p:nvSpPr>
          <p:cNvPr name="TextBox 22" id="22"/>
          <p:cNvSpPr txBox="true"/>
          <p:nvPr/>
        </p:nvSpPr>
        <p:spPr>
          <a:xfrm rot="0">
            <a:off x="1062123" y="4652002"/>
            <a:ext cx="4581465" cy="1028647"/>
          </a:xfrm>
          <a:prstGeom prst="rect">
            <a:avLst/>
          </a:prstGeom>
        </p:spPr>
        <p:txBody>
          <a:bodyPr anchor="t" rtlCol="false" tIns="0" lIns="0" bIns="0" rIns="0">
            <a:spAutoFit/>
          </a:bodyPr>
          <a:lstStyle/>
          <a:p>
            <a:pPr algn="l">
              <a:lnSpc>
                <a:spcPts val="2696"/>
              </a:lnSpc>
            </a:pPr>
            <a:r>
              <a:rPr lang="en-US" sz="2496" b="true">
                <a:solidFill>
                  <a:srgbClr val="FFFFFF"/>
                </a:solidFill>
                <a:latin typeface="Poppins Semi-Bold"/>
                <a:ea typeface="Poppins Semi-Bold"/>
                <a:cs typeface="Poppins Semi-Bold"/>
                <a:sym typeface="Poppins Semi-Bold"/>
              </a:rPr>
              <a:t>1.    Reconnaissance – Information gathering.</a:t>
            </a:r>
          </a:p>
          <a:p>
            <a:pPr algn="l">
              <a:lnSpc>
                <a:spcPts val="2696"/>
              </a:lnSpc>
              <a:spcBef>
                <a:spcPct val="0"/>
              </a:spcBef>
            </a:pPr>
          </a:p>
        </p:txBody>
      </p:sp>
      <p:grpSp>
        <p:nvGrpSpPr>
          <p:cNvPr name="Group 23" id="23"/>
          <p:cNvGrpSpPr/>
          <p:nvPr/>
        </p:nvGrpSpPr>
        <p:grpSpPr>
          <a:xfrm rot="0">
            <a:off x="6662763" y="4644558"/>
            <a:ext cx="392527" cy="392527"/>
            <a:chOff x="0" y="0"/>
            <a:chExt cx="103382" cy="103382"/>
          </a:xfrm>
        </p:grpSpPr>
        <p:sp>
          <p:nvSpPr>
            <p:cNvPr name="Freeform 24" id="24"/>
            <p:cNvSpPr/>
            <p:nvPr/>
          </p:nvSpPr>
          <p:spPr>
            <a:xfrm flipH="false" flipV="false" rot="0">
              <a:off x="0" y="0"/>
              <a:ext cx="103382" cy="103382"/>
            </a:xfrm>
            <a:custGeom>
              <a:avLst/>
              <a:gdLst/>
              <a:ahLst/>
              <a:cxnLst/>
              <a:rect r="r" b="b" t="t" l="l"/>
              <a:pathLst>
                <a:path h="103382" w="103382">
                  <a:moveTo>
                    <a:pt x="0" y="0"/>
                  </a:moveTo>
                  <a:lnTo>
                    <a:pt x="103382" y="0"/>
                  </a:lnTo>
                  <a:lnTo>
                    <a:pt x="103382" y="103382"/>
                  </a:lnTo>
                  <a:lnTo>
                    <a:pt x="0" y="103382"/>
                  </a:lnTo>
                  <a:close/>
                </a:path>
              </a:pathLst>
            </a:custGeom>
            <a:gradFill rotWithShape="true">
              <a:gsLst>
                <a:gs pos="0">
                  <a:srgbClr val="FFFFFF">
                    <a:alpha val="63000"/>
                  </a:srgbClr>
                </a:gs>
                <a:gs pos="100000">
                  <a:srgbClr val="FFC1C1">
                    <a:alpha val="1575"/>
                  </a:srgbClr>
                </a:gs>
              </a:gsLst>
              <a:lin ang="0"/>
            </a:gradFill>
          </p:spPr>
        </p:sp>
        <p:sp>
          <p:nvSpPr>
            <p:cNvPr name="TextBox 25" id="25"/>
            <p:cNvSpPr txBox="true"/>
            <p:nvPr/>
          </p:nvSpPr>
          <p:spPr>
            <a:xfrm>
              <a:off x="0" y="0"/>
              <a:ext cx="103382" cy="103382"/>
            </a:xfrm>
            <a:prstGeom prst="rect">
              <a:avLst/>
            </a:prstGeom>
          </p:spPr>
          <p:txBody>
            <a:bodyPr anchor="ctr" rtlCol="false" tIns="50800" lIns="50800" bIns="50800" rIns="50800"/>
            <a:lstStyle/>
            <a:p>
              <a:pPr algn="ctr">
                <a:lnSpc>
                  <a:spcPts val="1917"/>
                </a:lnSpc>
              </a:pPr>
            </a:p>
          </p:txBody>
        </p:sp>
      </p:grpSp>
      <p:sp>
        <p:nvSpPr>
          <p:cNvPr name="TextBox 26" id="26"/>
          <p:cNvSpPr txBox="true"/>
          <p:nvPr/>
        </p:nvSpPr>
        <p:spPr>
          <a:xfrm rot="0">
            <a:off x="7260068" y="4654083"/>
            <a:ext cx="4301968" cy="1028647"/>
          </a:xfrm>
          <a:prstGeom prst="rect">
            <a:avLst/>
          </a:prstGeom>
        </p:spPr>
        <p:txBody>
          <a:bodyPr anchor="t" rtlCol="false" tIns="0" lIns="0" bIns="0" rIns="0">
            <a:spAutoFit/>
          </a:bodyPr>
          <a:lstStyle/>
          <a:p>
            <a:pPr algn="l">
              <a:lnSpc>
                <a:spcPts val="2696"/>
              </a:lnSpc>
            </a:pPr>
            <a:r>
              <a:rPr lang="en-US" sz="2496" b="true">
                <a:solidFill>
                  <a:srgbClr val="FFFFFF"/>
                </a:solidFill>
                <a:latin typeface="Poppins Semi-Bold"/>
                <a:ea typeface="Poppins Semi-Bold"/>
                <a:cs typeface="Poppins Semi-Bold"/>
                <a:sym typeface="Poppins Semi-Bold"/>
              </a:rPr>
              <a:t>2.  Vulnerability Analysis – Identifying weak points.</a:t>
            </a:r>
          </a:p>
          <a:p>
            <a:pPr algn="l">
              <a:lnSpc>
                <a:spcPts val="2696"/>
              </a:lnSpc>
              <a:spcBef>
                <a:spcPct val="0"/>
              </a:spcBef>
            </a:pPr>
          </a:p>
        </p:txBody>
      </p:sp>
      <p:grpSp>
        <p:nvGrpSpPr>
          <p:cNvPr name="Group 27" id="27"/>
          <p:cNvGrpSpPr/>
          <p:nvPr/>
        </p:nvGrpSpPr>
        <p:grpSpPr>
          <a:xfrm rot="0">
            <a:off x="12581211" y="4642477"/>
            <a:ext cx="392527" cy="392527"/>
            <a:chOff x="0" y="0"/>
            <a:chExt cx="103382" cy="103382"/>
          </a:xfrm>
        </p:grpSpPr>
        <p:sp>
          <p:nvSpPr>
            <p:cNvPr name="Freeform 28" id="28"/>
            <p:cNvSpPr/>
            <p:nvPr/>
          </p:nvSpPr>
          <p:spPr>
            <a:xfrm flipH="false" flipV="false" rot="0">
              <a:off x="0" y="0"/>
              <a:ext cx="103382" cy="103382"/>
            </a:xfrm>
            <a:custGeom>
              <a:avLst/>
              <a:gdLst/>
              <a:ahLst/>
              <a:cxnLst/>
              <a:rect r="r" b="b" t="t" l="l"/>
              <a:pathLst>
                <a:path h="103382" w="103382">
                  <a:moveTo>
                    <a:pt x="0" y="0"/>
                  </a:moveTo>
                  <a:lnTo>
                    <a:pt x="103382" y="0"/>
                  </a:lnTo>
                  <a:lnTo>
                    <a:pt x="103382" y="103382"/>
                  </a:lnTo>
                  <a:lnTo>
                    <a:pt x="0" y="103382"/>
                  </a:lnTo>
                  <a:close/>
                </a:path>
              </a:pathLst>
            </a:custGeom>
            <a:gradFill rotWithShape="true">
              <a:gsLst>
                <a:gs pos="0">
                  <a:srgbClr val="FFFFFF">
                    <a:alpha val="63000"/>
                  </a:srgbClr>
                </a:gs>
                <a:gs pos="100000">
                  <a:srgbClr val="FFC1C1">
                    <a:alpha val="1575"/>
                  </a:srgbClr>
                </a:gs>
              </a:gsLst>
              <a:lin ang="0"/>
            </a:gradFill>
          </p:spPr>
        </p:sp>
        <p:sp>
          <p:nvSpPr>
            <p:cNvPr name="TextBox 29" id="29"/>
            <p:cNvSpPr txBox="true"/>
            <p:nvPr/>
          </p:nvSpPr>
          <p:spPr>
            <a:xfrm>
              <a:off x="0" y="0"/>
              <a:ext cx="103382" cy="103382"/>
            </a:xfrm>
            <a:prstGeom prst="rect">
              <a:avLst/>
            </a:prstGeom>
          </p:spPr>
          <p:txBody>
            <a:bodyPr anchor="ctr" rtlCol="false" tIns="50800" lIns="50800" bIns="50800" rIns="50800"/>
            <a:lstStyle/>
            <a:p>
              <a:pPr algn="ctr">
                <a:lnSpc>
                  <a:spcPts val="1917"/>
                </a:lnSpc>
              </a:pPr>
            </a:p>
          </p:txBody>
        </p:sp>
      </p:grpSp>
      <p:sp>
        <p:nvSpPr>
          <p:cNvPr name="TextBox 30" id="30"/>
          <p:cNvSpPr txBox="true"/>
          <p:nvPr/>
        </p:nvSpPr>
        <p:spPr>
          <a:xfrm rot="0">
            <a:off x="13192434" y="4654083"/>
            <a:ext cx="4609997" cy="1028647"/>
          </a:xfrm>
          <a:prstGeom prst="rect">
            <a:avLst/>
          </a:prstGeom>
        </p:spPr>
        <p:txBody>
          <a:bodyPr anchor="t" rtlCol="false" tIns="0" lIns="0" bIns="0" rIns="0">
            <a:spAutoFit/>
          </a:bodyPr>
          <a:lstStyle/>
          <a:p>
            <a:pPr algn="l">
              <a:lnSpc>
                <a:spcPts val="2696"/>
              </a:lnSpc>
            </a:pPr>
            <a:r>
              <a:rPr lang="en-US" sz="2496" b="true">
                <a:solidFill>
                  <a:srgbClr val="FFFFFF"/>
                </a:solidFill>
                <a:latin typeface="Poppins Semi-Bold"/>
                <a:ea typeface="Poppins Semi-Bold"/>
                <a:cs typeface="Poppins Semi-Bold"/>
                <a:sym typeface="Poppins Semi-Bold"/>
              </a:rPr>
              <a:t>3.  Exploitation – Gaining unauthorized access.</a:t>
            </a:r>
          </a:p>
          <a:p>
            <a:pPr algn="l">
              <a:lnSpc>
                <a:spcPts val="2696"/>
              </a:lnSpc>
              <a:spcBef>
                <a:spcPct val="0"/>
              </a:spcBef>
            </a:pPr>
          </a:p>
        </p:txBody>
      </p:sp>
      <p:sp>
        <p:nvSpPr>
          <p:cNvPr name="TextBox 31" id="31"/>
          <p:cNvSpPr txBox="true"/>
          <p:nvPr/>
        </p:nvSpPr>
        <p:spPr>
          <a:xfrm rot="0">
            <a:off x="799435" y="6625705"/>
            <a:ext cx="4911999" cy="1362022"/>
          </a:xfrm>
          <a:prstGeom prst="rect">
            <a:avLst/>
          </a:prstGeom>
        </p:spPr>
        <p:txBody>
          <a:bodyPr anchor="t" rtlCol="false" tIns="0" lIns="0" bIns="0" rIns="0">
            <a:spAutoFit/>
          </a:bodyPr>
          <a:lstStyle/>
          <a:p>
            <a:pPr algn="l">
              <a:lnSpc>
                <a:spcPts val="2696"/>
              </a:lnSpc>
            </a:pPr>
            <a:r>
              <a:rPr lang="en-US" sz="2496" b="true">
                <a:solidFill>
                  <a:srgbClr val="FFFFFF"/>
                </a:solidFill>
                <a:latin typeface="Poppins Semi-Bold"/>
                <a:ea typeface="Poppins Semi-Bold"/>
                <a:cs typeface="Poppins Semi-Bold"/>
                <a:sym typeface="Poppins Semi-Bold"/>
              </a:rPr>
              <a:t>4.  Lateral Movement – Expanding access within the network.</a:t>
            </a:r>
          </a:p>
          <a:p>
            <a:pPr algn="l">
              <a:lnSpc>
                <a:spcPts val="2696"/>
              </a:lnSpc>
              <a:spcBef>
                <a:spcPct val="0"/>
              </a:spcBef>
            </a:pPr>
          </a:p>
        </p:txBody>
      </p:sp>
      <p:grpSp>
        <p:nvGrpSpPr>
          <p:cNvPr name="Group 32" id="32"/>
          <p:cNvGrpSpPr/>
          <p:nvPr/>
        </p:nvGrpSpPr>
        <p:grpSpPr>
          <a:xfrm rot="0">
            <a:off x="6400075" y="6618261"/>
            <a:ext cx="392527" cy="392527"/>
            <a:chOff x="0" y="0"/>
            <a:chExt cx="103382" cy="103382"/>
          </a:xfrm>
        </p:grpSpPr>
        <p:sp>
          <p:nvSpPr>
            <p:cNvPr name="Freeform 33" id="33"/>
            <p:cNvSpPr/>
            <p:nvPr/>
          </p:nvSpPr>
          <p:spPr>
            <a:xfrm flipH="false" flipV="false" rot="0">
              <a:off x="0" y="0"/>
              <a:ext cx="103382" cy="103382"/>
            </a:xfrm>
            <a:custGeom>
              <a:avLst/>
              <a:gdLst/>
              <a:ahLst/>
              <a:cxnLst/>
              <a:rect r="r" b="b" t="t" l="l"/>
              <a:pathLst>
                <a:path h="103382" w="103382">
                  <a:moveTo>
                    <a:pt x="0" y="0"/>
                  </a:moveTo>
                  <a:lnTo>
                    <a:pt x="103382" y="0"/>
                  </a:lnTo>
                  <a:lnTo>
                    <a:pt x="103382" y="103382"/>
                  </a:lnTo>
                  <a:lnTo>
                    <a:pt x="0" y="103382"/>
                  </a:lnTo>
                  <a:close/>
                </a:path>
              </a:pathLst>
            </a:custGeom>
            <a:gradFill rotWithShape="true">
              <a:gsLst>
                <a:gs pos="0">
                  <a:srgbClr val="FFFFFF">
                    <a:alpha val="63000"/>
                  </a:srgbClr>
                </a:gs>
                <a:gs pos="100000">
                  <a:srgbClr val="FFC1C1">
                    <a:alpha val="1575"/>
                  </a:srgbClr>
                </a:gs>
              </a:gsLst>
              <a:lin ang="0"/>
            </a:gradFill>
          </p:spPr>
        </p:sp>
        <p:sp>
          <p:nvSpPr>
            <p:cNvPr name="TextBox 34" id="34"/>
            <p:cNvSpPr txBox="true"/>
            <p:nvPr/>
          </p:nvSpPr>
          <p:spPr>
            <a:xfrm>
              <a:off x="0" y="0"/>
              <a:ext cx="103382" cy="103382"/>
            </a:xfrm>
            <a:prstGeom prst="rect">
              <a:avLst/>
            </a:prstGeom>
          </p:spPr>
          <p:txBody>
            <a:bodyPr anchor="ctr" rtlCol="false" tIns="50800" lIns="50800" bIns="50800" rIns="50800"/>
            <a:lstStyle/>
            <a:p>
              <a:pPr algn="ctr">
                <a:lnSpc>
                  <a:spcPts val="1917"/>
                </a:lnSpc>
              </a:pPr>
            </a:p>
          </p:txBody>
        </p:sp>
      </p:grpSp>
      <p:sp>
        <p:nvSpPr>
          <p:cNvPr name="TextBox 35" id="35"/>
          <p:cNvSpPr txBox="true"/>
          <p:nvPr/>
        </p:nvSpPr>
        <p:spPr>
          <a:xfrm rot="0">
            <a:off x="6997380" y="6627786"/>
            <a:ext cx="4969999" cy="1362022"/>
          </a:xfrm>
          <a:prstGeom prst="rect">
            <a:avLst/>
          </a:prstGeom>
        </p:spPr>
        <p:txBody>
          <a:bodyPr anchor="t" rtlCol="false" tIns="0" lIns="0" bIns="0" rIns="0">
            <a:spAutoFit/>
          </a:bodyPr>
          <a:lstStyle/>
          <a:p>
            <a:pPr algn="l">
              <a:lnSpc>
                <a:spcPts val="2696"/>
              </a:lnSpc>
            </a:pPr>
            <a:r>
              <a:rPr lang="en-US" sz="2496" b="true">
                <a:solidFill>
                  <a:srgbClr val="FFFFFF"/>
                </a:solidFill>
                <a:latin typeface="Poppins Semi-Bold"/>
                <a:ea typeface="Poppins Semi-Bold"/>
                <a:cs typeface="Poppins Semi-Bold"/>
                <a:sym typeface="Poppins Semi-Bold"/>
              </a:rPr>
              <a:t>5.    Objective Completion – Achieving the mission </a:t>
            </a:r>
          </a:p>
          <a:p>
            <a:pPr algn="l">
              <a:lnSpc>
                <a:spcPts val="2696"/>
              </a:lnSpc>
            </a:pPr>
            <a:r>
              <a:rPr lang="en-US" sz="2496" b="true">
                <a:solidFill>
                  <a:srgbClr val="FFFFFF"/>
                </a:solidFill>
                <a:latin typeface="Poppins Semi-Bold"/>
                <a:ea typeface="Poppins Semi-Bold"/>
                <a:cs typeface="Poppins Semi-Bold"/>
                <a:sym typeface="Poppins Semi-Bold"/>
              </a:rPr>
              <a:t>(e.g., data exfiltration).</a:t>
            </a:r>
          </a:p>
          <a:p>
            <a:pPr algn="l">
              <a:lnSpc>
                <a:spcPts val="2696"/>
              </a:lnSpc>
              <a:spcBef>
                <a:spcPct val="0"/>
              </a:spcBef>
            </a:pPr>
          </a:p>
        </p:txBody>
      </p:sp>
      <p:grpSp>
        <p:nvGrpSpPr>
          <p:cNvPr name="Group 36" id="36"/>
          <p:cNvGrpSpPr/>
          <p:nvPr/>
        </p:nvGrpSpPr>
        <p:grpSpPr>
          <a:xfrm rot="0">
            <a:off x="12318523" y="6616180"/>
            <a:ext cx="392527" cy="392527"/>
            <a:chOff x="0" y="0"/>
            <a:chExt cx="103382" cy="103382"/>
          </a:xfrm>
        </p:grpSpPr>
        <p:sp>
          <p:nvSpPr>
            <p:cNvPr name="Freeform 37" id="37"/>
            <p:cNvSpPr/>
            <p:nvPr/>
          </p:nvSpPr>
          <p:spPr>
            <a:xfrm flipH="false" flipV="false" rot="0">
              <a:off x="0" y="0"/>
              <a:ext cx="103382" cy="103382"/>
            </a:xfrm>
            <a:custGeom>
              <a:avLst/>
              <a:gdLst/>
              <a:ahLst/>
              <a:cxnLst/>
              <a:rect r="r" b="b" t="t" l="l"/>
              <a:pathLst>
                <a:path h="103382" w="103382">
                  <a:moveTo>
                    <a:pt x="0" y="0"/>
                  </a:moveTo>
                  <a:lnTo>
                    <a:pt x="103382" y="0"/>
                  </a:lnTo>
                  <a:lnTo>
                    <a:pt x="103382" y="103382"/>
                  </a:lnTo>
                  <a:lnTo>
                    <a:pt x="0" y="103382"/>
                  </a:lnTo>
                  <a:close/>
                </a:path>
              </a:pathLst>
            </a:custGeom>
            <a:gradFill rotWithShape="true">
              <a:gsLst>
                <a:gs pos="0">
                  <a:srgbClr val="FFFFFF">
                    <a:alpha val="63000"/>
                  </a:srgbClr>
                </a:gs>
                <a:gs pos="100000">
                  <a:srgbClr val="FFC1C1">
                    <a:alpha val="1575"/>
                  </a:srgbClr>
                </a:gs>
              </a:gsLst>
              <a:lin ang="0"/>
            </a:gradFill>
          </p:spPr>
        </p:sp>
        <p:sp>
          <p:nvSpPr>
            <p:cNvPr name="TextBox 38" id="38"/>
            <p:cNvSpPr txBox="true"/>
            <p:nvPr/>
          </p:nvSpPr>
          <p:spPr>
            <a:xfrm>
              <a:off x="0" y="0"/>
              <a:ext cx="103382" cy="103382"/>
            </a:xfrm>
            <a:prstGeom prst="rect">
              <a:avLst/>
            </a:prstGeom>
          </p:spPr>
          <p:txBody>
            <a:bodyPr anchor="ctr" rtlCol="false" tIns="50800" lIns="50800" bIns="50800" rIns="50800"/>
            <a:lstStyle/>
            <a:p>
              <a:pPr algn="ctr">
                <a:lnSpc>
                  <a:spcPts val="1917"/>
                </a:lnSpc>
              </a:pPr>
            </a:p>
          </p:txBody>
        </p:sp>
      </p:grpSp>
      <p:sp>
        <p:nvSpPr>
          <p:cNvPr name="TextBox 39" id="39"/>
          <p:cNvSpPr txBox="true"/>
          <p:nvPr/>
        </p:nvSpPr>
        <p:spPr>
          <a:xfrm rot="0">
            <a:off x="12929746" y="6627786"/>
            <a:ext cx="4804839" cy="1362022"/>
          </a:xfrm>
          <a:prstGeom prst="rect">
            <a:avLst/>
          </a:prstGeom>
        </p:spPr>
        <p:txBody>
          <a:bodyPr anchor="t" rtlCol="false" tIns="0" lIns="0" bIns="0" rIns="0">
            <a:spAutoFit/>
          </a:bodyPr>
          <a:lstStyle/>
          <a:p>
            <a:pPr algn="l">
              <a:lnSpc>
                <a:spcPts val="2696"/>
              </a:lnSpc>
            </a:pPr>
            <a:r>
              <a:rPr lang="en-US" sz="2496" b="true">
                <a:solidFill>
                  <a:srgbClr val="FFFFFF"/>
                </a:solidFill>
                <a:latin typeface="Poppins Semi-Bold"/>
                <a:ea typeface="Poppins Semi-Bold"/>
                <a:cs typeface="Poppins Semi-Bold"/>
                <a:sym typeface="Poppins Semi-Bold"/>
              </a:rPr>
              <a:t>6.   Reporting – Documenting findings and recommendations.</a:t>
            </a:r>
          </a:p>
          <a:p>
            <a:pPr algn="l">
              <a:lnSpc>
                <a:spcPts val="2696"/>
              </a:lnSpc>
              <a:spcBef>
                <a:spcPct val="0"/>
              </a:spcBef>
            </a:pPr>
          </a:p>
        </p:txBody>
      </p:sp>
      <p:grpSp>
        <p:nvGrpSpPr>
          <p:cNvPr name="Group 40" id="40"/>
          <p:cNvGrpSpPr/>
          <p:nvPr/>
        </p:nvGrpSpPr>
        <p:grpSpPr>
          <a:xfrm rot="0">
            <a:off x="269234" y="6618261"/>
            <a:ext cx="392527" cy="392527"/>
            <a:chOff x="0" y="0"/>
            <a:chExt cx="103382" cy="103382"/>
          </a:xfrm>
        </p:grpSpPr>
        <p:sp>
          <p:nvSpPr>
            <p:cNvPr name="Freeform 41" id="41"/>
            <p:cNvSpPr/>
            <p:nvPr/>
          </p:nvSpPr>
          <p:spPr>
            <a:xfrm flipH="false" flipV="false" rot="0">
              <a:off x="0" y="0"/>
              <a:ext cx="103382" cy="103382"/>
            </a:xfrm>
            <a:custGeom>
              <a:avLst/>
              <a:gdLst/>
              <a:ahLst/>
              <a:cxnLst/>
              <a:rect r="r" b="b" t="t" l="l"/>
              <a:pathLst>
                <a:path h="103382" w="103382">
                  <a:moveTo>
                    <a:pt x="0" y="0"/>
                  </a:moveTo>
                  <a:lnTo>
                    <a:pt x="103382" y="0"/>
                  </a:lnTo>
                  <a:lnTo>
                    <a:pt x="103382" y="103382"/>
                  </a:lnTo>
                  <a:lnTo>
                    <a:pt x="0" y="103382"/>
                  </a:lnTo>
                  <a:close/>
                </a:path>
              </a:pathLst>
            </a:custGeom>
            <a:gradFill rotWithShape="true">
              <a:gsLst>
                <a:gs pos="0">
                  <a:srgbClr val="FFFFFF">
                    <a:alpha val="63000"/>
                  </a:srgbClr>
                </a:gs>
                <a:gs pos="100000">
                  <a:srgbClr val="FFC1C1">
                    <a:alpha val="1575"/>
                  </a:srgbClr>
                </a:gs>
              </a:gsLst>
              <a:lin ang="0"/>
            </a:gradFill>
          </p:spPr>
        </p:sp>
        <p:sp>
          <p:nvSpPr>
            <p:cNvPr name="TextBox 42" id="42"/>
            <p:cNvSpPr txBox="true"/>
            <p:nvPr/>
          </p:nvSpPr>
          <p:spPr>
            <a:xfrm>
              <a:off x="0" y="0"/>
              <a:ext cx="103382" cy="103382"/>
            </a:xfrm>
            <a:prstGeom prst="rect">
              <a:avLst/>
            </a:prstGeom>
          </p:spPr>
          <p:txBody>
            <a:bodyPr anchor="ctr" rtlCol="false" tIns="50800" lIns="50800" bIns="50800" rIns="50800"/>
            <a:lstStyle/>
            <a:p>
              <a:pPr algn="ctr">
                <a:lnSpc>
                  <a:spcPts val="1917"/>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166098" y="1781684"/>
            <a:ext cx="20465418" cy="1637823"/>
            <a:chOff x="0" y="0"/>
            <a:chExt cx="5390069" cy="431361"/>
          </a:xfrm>
        </p:grpSpPr>
        <p:sp>
          <p:nvSpPr>
            <p:cNvPr name="Freeform 15" id="15"/>
            <p:cNvSpPr/>
            <p:nvPr/>
          </p:nvSpPr>
          <p:spPr>
            <a:xfrm flipH="false" flipV="false" rot="0">
              <a:off x="0" y="0"/>
              <a:ext cx="5390069" cy="431361"/>
            </a:xfrm>
            <a:custGeom>
              <a:avLst/>
              <a:gdLst/>
              <a:ahLst/>
              <a:cxnLst/>
              <a:rect r="r" b="b" t="t" l="l"/>
              <a:pathLst>
                <a:path h="431361" w="5390069">
                  <a:moveTo>
                    <a:pt x="0" y="0"/>
                  </a:moveTo>
                  <a:lnTo>
                    <a:pt x="5390069" y="0"/>
                  </a:lnTo>
                  <a:lnTo>
                    <a:pt x="5390069" y="431361"/>
                  </a:lnTo>
                  <a:lnTo>
                    <a:pt x="0" y="431361"/>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6" id="16"/>
            <p:cNvSpPr txBox="true"/>
            <p:nvPr/>
          </p:nvSpPr>
          <p:spPr>
            <a:xfrm>
              <a:off x="0" y="0"/>
              <a:ext cx="5390069" cy="431361"/>
            </a:xfrm>
            <a:prstGeom prst="rect">
              <a:avLst/>
            </a:prstGeom>
          </p:spPr>
          <p:txBody>
            <a:bodyPr anchor="ctr" rtlCol="false" tIns="50800" lIns="50800" bIns="50800" rIns="50800"/>
            <a:lstStyle/>
            <a:p>
              <a:pPr algn="ctr">
                <a:lnSpc>
                  <a:spcPts val="1917"/>
                </a:lnSpc>
              </a:pPr>
            </a:p>
          </p:txBody>
        </p:sp>
      </p:grpSp>
      <p:sp>
        <p:nvSpPr>
          <p:cNvPr name="TextBox 17" id="17"/>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5</a:t>
            </a:r>
          </a:p>
        </p:txBody>
      </p:sp>
      <p:sp>
        <p:nvSpPr>
          <p:cNvPr name="TextBox 18" id="18"/>
          <p:cNvSpPr txBox="true"/>
          <p:nvPr/>
        </p:nvSpPr>
        <p:spPr>
          <a:xfrm rot="0">
            <a:off x="739513" y="1827200"/>
            <a:ext cx="17096037" cy="1533558"/>
          </a:xfrm>
          <a:prstGeom prst="rect">
            <a:avLst/>
          </a:prstGeom>
        </p:spPr>
        <p:txBody>
          <a:bodyPr anchor="t" rtlCol="false" tIns="0" lIns="0" bIns="0" rIns="0">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Simulated Red Team Engagement – Company X</a:t>
            </a:r>
          </a:p>
        </p:txBody>
      </p:sp>
      <p:sp>
        <p:nvSpPr>
          <p:cNvPr name="TextBox 19" id="19"/>
          <p:cNvSpPr txBox="true"/>
          <p:nvPr/>
        </p:nvSpPr>
        <p:spPr>
          <a:xfrm rot="0">
            <a:off x="167935" y="4327442"/>
            <a:ext cx="17667615" cy="4283103"/>
          </a:xfrm>
          <a:prstGeom prst="rect">
            <a:avLst/>
          </a:prstGeom>
        </p:spPr>
        <p:txBody>
          <a:bodyPr anchor="t" rtlCol="false" tIns="0" lIns="0" bIns="0" rIns="0">
            <a:spAutoFit/>
          </a:bodyPr>
          <a:lstStyle/>
          <a:p>
            <a:pPr algn="ctr">
              <a:lnSpc>
                <a:spcPts val="3801"/>
              </a:lnSpc>
            </a:pPr>
            <a:r>
              <a:rPr lang="en-US" sz="2774">
                <a:solidFill>
                  <a:srgbClr val="FFFFFF"/>
                </a:solidFill>
                <a:latin typeface="Poppins Light"/>
                <a:ea typeface="Poppins Light"/>
                <a:cs typeface="Poppins Light"/>
                <a:sym typeface="Poppins Light"/>
              </a:rPr>
              <a:t>Our Red Team was hired by Company X, a mid-sized tech company concerned about the security of a legacy web server that holds sensitive internal documentation and user data.</a:t>
            </a:r>
          </a:p>
          <a:p>
            <a:pPr algn="ctr">
              <a:lnSpc>
                <a:spcPts val="3801"/>
              </a:lnSpc>
            </a:pPr>
            <a:r>
              <a:rPr lang="en-US" sz="2774">
                <a:solidFill>
                  <a:srgbClr val="FFFFFF"/>
                </a:solidFill>
                <a:latin typeface="Poppins Light"/>
                <a:ea typeface="Poppins Light"/>
                <a:cs typeface="Poppins Light"/>
                <a:sym typeface="Poppins Light"/>
              </a:rPr>
              <a:t>Target:</a:t>
            </a:r>
          </a:p>
          <a:p>
            <a:pPr algn="ctr">
              <a:lnSpc>
                <a:spcPts val="3801"/>
              </a:lnSpc>
            </a:pPr>
            <a:r>
              <a:rPr lang="en-US" sz="2774">
                <a:solidFill>
                  <a:srgbClr val="FFFFFF"/>
                </a:solidFill>
                <a:latin typeface="Poppins Light"/>
                <a:ea typeface="Poppins Light"/>
                <a:cs typeface="Poppins Light"/>
                <a:sym typeface="Poppins Light"/>
              </a:rPr>
              <a:t>⟶ Hostname: mrrobot.companyx.internal</a:t>
            </a:r>
          </a:p>
          <a:p>
            <a:pPr algn="ctr">
              <a:lnSpc>
                <a:spcPts val="3801"/>
              </a:lnSpc>
            </a:pPr>
            <a:r>
              <a:rPr lang="en-US" sz="2774">
                <a:solidFill>
                  <a:srgbClr val="FFFFFF"/>
                </a:solidFill>
                <a:latin typeface="Poppins Light"/>
                <a:ea typeface="Poppins Light"/>
                <a:cs typeface="Poppins Light"/>
                <a:sym typeface="Poppins Light"/>
              </a:rPr>
              <a:t>⟶ IP Address: 192.168.1.32 (we will know it in phase of reconnaissance)</a:t>
            </a:r>
          </a:p>
          <a:p>
            <a:pPr algn="ctr">
              <a:lnSpc>
                <a:spcPts val="3801"/>
              </a:lnSpc>
            </a:pPr>
            <a:r>
              <a:rPr lang="en-US" sz="2774">
                <a:solidFill>
                  <a:srgbClr val="FFFFFF"/>
                </a:solidFill>
                <a:latin typeface="Poppins Light"/>
                <a:ea typeface="Poppins Light"/>
                <a:cs typeface="Poppins Light"/>
                <a:sym typeface="Poppins Light"/>
              </a:rPr>
              <a:t>⟶ Environment: Legacy Linux server hosting an old CMS platform.</a:t>
            </a:r>
          </a:p>
          <a:p>
            <a:pPr algn="ctr">
              <a:lnSpc>
                <a:spcPts val="3801"/>
              </a:lnSpc>
            </a:pPr>
            <a:r>
              <a:rPr lang="en-US" sz="2774">
                <a:solidFill>
                  <a:srgbClr val="FFFFFF"/>
                </a:solidFill>
                <a:latin typeface="Poppins Light"/>
                <a:ea typeface="Poppins Light"/>
                <a:cs typeface="Poppins Light"/>
                <a:sym typeface="Poppins Light"/>
              </a:rPr>
              <a:t>⟶ Objective: Assess how an attacker might gain unauthorized access and retrieve confidential files.</a:t>
            </a:r>
          </a:p>
          <a:p>
            <a:pPr algn="ctr">
              <a:lnSpc>
                <a:spcPts val="3801"/>
              </a:lnSpc>
            </a:pPr>
          </a:p>
          <a:p>
            <a:pPr algn="ctr">
              <a:lnSpc>
                <a:spcPts val="380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872233" y="105574"/>
            <a:ext cx="20465418" cy="1637823"/>
            <a:chOff x="0" y="0"/>
            <a:chExt cx="5390069" cy="431361"/>
          </a:xfrm>
        </p:grpSpPr>
        <p:sp>
          <p:nvSpPr>
            <p:cNvPr name="Freeform 15" id="15"/>
            <p:cNvSpPr/>
            <p:nvPr/>
          </p:nvSpPr>
          <p:spPr>
            <a:xfrm flipH="false" flipV="false" rot="0">
              <a:off x="0" y="0"/>
              <a:ext cx="5390069" cy="431361"/>
            </a:xfrm>
            <a:custGeom>
              <a:avLst/>
              <a:gdLst/>
              <a:ahLst/>
              <a:cxnLst/>
              <a:rect r="r" b="b" t="t" l="l"/>
              <a:pathLst>
                <a:path h="431361" w="5390069">
                  <a:moveTo>
                    <a:pt x="0" y="0"/>
                  </a:moveTo>
                  <a:lnTo>
                    <a:pt x="5390069" y="0"/>
                  </a:lnTo>
                  <a:lnTo>
                    <a:pt x="5390069" y="431361"/>
                  </a:lnTo>
                  <a:lnTo>
                    <a:pt x="0" y="431361"/>
                  </a:lnTo>
                  <a:close/>
                </a:path>
              </a:pathLst>
            </a:custGeom>
            <a:gradFill rotWithShape="true">
              <a:gsLst>
                <a:gs pos="0">
                  <a:srgbClr val="060F1F">
                    <a:alpha val="0"/>
                  </a:srgbClr>
                </a:gs>
                <a:gs pos="33333">
                  <a:srgbClr val="071121">
                    <a:alpha val="100000"/>
                  </a:srgbClr>
                </a:gs>
                <a:gs pos="66667">
                  <a:srgbClr val="4F5661">
                    <a:alpha val="78500"/>
                  </a:srgbClr>
                </a:gs>
                <a:gs pos="100000">
                  <a:srgbClr val="060F1F">
                    <a:alpha val="0"/>
                  </a:srgbClr>
                </a:gs>
              </a:gsLst>
              <a:lin ang="0"/>
            </a:gradFill>
          </p:spPr>
        </p:sp>
        <p:sp>
          <p:nvSpPr>
            <p:cNvPr name="TextBox 16" id="16"/>
            <p:cNvSpPr txBox="true"/>
            <p:nvPr/>
          </p:nvSpPr>
          <p:spPr>
            <a:xfrm>
              <a:off x="0" y="0"/>
              <a:ext cx="5390069" cy="431361"/>
            </a:xfrm>
            <a:prstGeom prst="rect">
              <a:avLst/>
            </a:prstGeom>
          </p:spPr>
          <p:txBody>
            <a:bodyPr anchor="ctr" rtlCol="false" tIns="50800" lIns="50800" bIns="50800" rIns="50800"/>
            <a:lstStyle/>
            <a:p>
              <a:pPr algn="ctr">
                <a:lnSpc>
                  <a:spcPts val="1917"/>
                </a:lnSpc>
              </a:pPr>
            </a:p>
          </p:txBody>
        </p:sp>
      </p:grpSp>
      <p:grpSp>
        <p:nvGrpSpPr>
          <p:cNvPr name="Group 17" id="17"/>
          <p:cNvGrpSpPr>
            <a:grpSpLocks noChangeAspect="true"/>
          </p:cNvGrpSpPr>
          <p:nvPr/>
        </p:nvGrpSpPr>
        <p:grpSpPr>
          <a:xfrm rot="0">
            <a:off x="237744" y="2459088"/>
            <a:ext cx="2197975" cy="2197975"/>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4274C3">
                    <a:alpha val="100000"/>
                  </a:srgbClr>
                </a:gs>
                <a:gs pos="50000">
                  <a:srgbClr val="4F5661">
                    <a:alpha val="78500"/>
                  </a:srgbClr>
                </a:gs>
                <a:gs pos="100000">
                  <a:srgbClr val="060F1F">
                    <a:alpha val="0"/>
                  </a:srgbClr>
                </a:gs>
              </a:gsLst>
              <a:lin ang="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712" t="0" r="-24712" b="0"/>
              </a:stretch>
            </a:blipFill>
          </p:spPr>
        </p:sp>
      </p:grpSp>
      <p:sp>
        <p:nvSpPr>
          <p:cNvPr name="Freeform 21" id="21"/>
          <p:cNvSpPr/>
          <p:nvPr/>
        </p:nvSpPr>
        <p:spPr>
          <a:xfrm flipH="false" flipV="false" rot="0">
            <a:off x="1379110" y="2163706"/>
            <a:ext cx="5502779" cy="2346025"/>
          </a:xfrm>
          <a:custGeom>
            <a:avLst/>
            <a:gdLst/>
            <a:ahLst/>
            <a:cxnLst/>
            <a:rect r="r" b="b" t="t" l="l"/>
            <a:pathLst>
              <a:path h="2346025" w="5502779">
                <a:moveTo>
                  <a:pt x="0" y="0"/>
                </a:moveTo>
                <a:lnTo>
                  <a:pt x="5502779" y="0"/>
                </a:lnTo>
                <a:lnTo>
                  <a:pt x="5502779" y="2346024"/>
                </a:lnTo>
                <a:lnTo>
                  <a:pt x="0" y="2346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2" id="22"/>
          <p:cNvGrpSpPr>
            <a:grpSpLocks noChangeAspect="true"/>
          </p:cNvGrpSpPr>
          <p:nvPr/>
        </p:nvGrpSpPr>
        <p:grpSpPr>
          <a:xfrm rot="0">
            <a:off x="237744" y="5409122"/>
            <a:ext cx="2197975" cy="2197975"/>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4274C3">
                    <a:alpha val="100000"/>
                  </a:srgbClr>
                </a:gs>
                <a:gs pos="50000">
                  <a:srgbClr val="4F5661">
                    <a:alpha val="78500"/>
                  </a:srgbClr>
                </a:gs>
                <a:gs pos="100000">
                  <a:srgbClr val="060F1F">
                    <a:alpha val="0"/>
                  </a:srgbClr>
                </a:gs>
              </a:gsLst>
              <a:lin ang="0"/>
            </a:gra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t="0" r="-32961" b="0"/>
              </a:stretch>
            </a:blipFill>
          </p:spPr>
        </p:sp>
      </p:grpSp>
      <p:sp>
        <p:nvSpPr>
          <p:cNvPr name="Freeform 26" id="26"/>
          <p:cNvSpPr/>
          <p:nvPr/>
        </p:nvSpPr>
        <p:spPr>
          <a:xfrm flipH="false" flipV="false" rot="0">
            <a:off x="1307368" y="5387146"/>
            <a:ext cx="5502779" cy="2346025"/>
          </a:xfrm>
          <a:custGeom>
            <a:avLst/>
            <a:gdLst/>
            <a:ahLst/>
            <a:cxnLst/>
            <a:rect r="r" b="b" t="t" l="l"/>
            <a:pathLst>
              <a:path h="2346025" w="5502779">
                <a:moveTo>
                  <a:pt x="0" y="0"/>
                </a:moveTo>
                <a:lnTo>
                  <a:pt x="5502779" y="0"/>
                </a:lnTo>
                <a:lnTo>
                  <a:pt x="5502779" y="2346025"/>
                </a:lnTo>
                <a:lnTo>
                  <a:pt x="0" y="2346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a:grpSpLocks noChangeAspect="true"/>
          </p:cNvGrpSpPr>
          <p:nvPr/>
        </p:nvGrpSpPr>
        <p:grpSpPr>
          <a:xfrm rot="0">
            <a:off x="11519026" y="2265932"/>
            <a:ext cx="2111253" cy="2111253"/>
            <a:chOff x="0" y="0"/>
            <a:chExt cx="14840029" cy="14840029"/>
          </a:xfrm>
        </p:grpSpPr>
        <p:sp>
          <p:nvSpPr>
            <p:cNvPr name="Freeform 28" id="2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4274C3">
                    <a:alpha val="100000"/>
                  </a:srgbClr>
                </a:gs>
                <a:gs pos="50000">
                  <a:srgbClr val="4F5661">
                    <a:alpha val="78500"/>
                  </a:srgbClr>
                </a:gs>
                <a:gs pos="100000">
                  <a:srgbClr val="060F1F">
                    <a:alpha val="0"/>
                  </a:srgbClr>
                </a:gs>
              </a:gsLst>
              <a:lin ang="0"/>
            </a:gradFill>
          </p:spPr>
        </p:sp>
        <p:sp>
          <p:nvSpPr>
            <p:cNvPr name="Freeform 29" id="2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0" id="3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t="0" r="-38492" b="0"/>
              </a:stretch>
            </a:blipFill>
          </p:spPr>
        </p:sp>
      </p:grpSp>
      <p:sp>
        <p:nvSpPr>
          <p:cNvPr name="Freeform 31" id="31"/>
          <p:cNvSpPr/>
          <p:nvPr/>
        </p:nvSpPr>
        <p:spPr>
          <a:xfrm flipH="false" flipV="false" rot="0">
            <a:off x="12615359" y="1982204"/>
            <a:ext cx="5285662" cy="2253460"/>
          </a:xfrm>
          <a:custGeom>
            <a:avLst/>
            <a:gdLst/>
            <a:ahLst/>
            <a:cxnLst/>
            <a:rect r="r" b="b" t="t" l="l"/>
            <a:pathLst>
              <a:path h="2253460" w="5285662">
                <a:moveTo>
                  <a:pt x="0" y="0"/>
                </a:moveTo>
                <a:lnTo>
                  <a:pt x="5285662" y="0"/>
                </a:lnTo>
                <a:lnTo>
                  <a:pt x="5285662" y="2253461"/>
                </a:lnTo>
                <a:lnTo>
                  <a:pt x="0" y="2253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2" id="32"/>
          <p:cNvGrpSpPr>
            <a:grpSpLocks noChangeAspect="true"/>
          </p:cNvGrpSpPr>
          <p:nvPr/>
        </p:nvGrpSpPr>
        <p:grpSpPr>
          <a:xfrm rot="0">
            <a:off x="11519026" y="5099570"/>
            <a:ext cx="2111253" cy="2111253"/>
            <a:chOff x="0" y="0"/>
            <a:chExt cx="14840029" cy="14840029"/>
          </a:xfrm>
        </p:grpSpPr>
        <p:sp>
          <p:nvSpPr>
            <p:cNvPr name="Freeform 33" id="3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4274C3">
                    <a:alpha val="100000"/>
                  </a:srgbClr>
                </a:gs>
                <a:gs pos="50000">
                  <a:srgbClr val="4F5661">
                    <a:alpha val="78500"/>
                  </a:srgbClr>
                </a:gs>
                <a:gs pos="100000">
                  <a:srgbClr val="060F1F">
                    <a:alpha val="0"/>
                  </a:srgbClr>
                </a:gs>
              </a:gsLst>
              <a:lin ang="0"/>
            </a:gradFill>
          </p:spPr>
        </p:sp>
        <p:sp>
          <p:nvSpPr>
            <p:cNvPr name="Freeform 34" id="3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5" id="3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18078" t="-41464" r="-23183" b="-65931"/>
              </a:stretch>
            </a:blipFill>
          </p:spPr>
        </p:sp>
      </p:grpSp>
      <p:sp>
        <p:nvSpPr>
          <p:cNvPr name="Freeform 36" id="36"/>
          <p:cNvSpPr/>
          <p:nvPr/>
        </p:nvSpPr>
        <p:spPr>
          <a:xfrm flipH="false" flipV="false" rot="0">
            <a:off x="12546447" y="5078462"/>
            <a:ext cx="5285662" cy="2253460"/>
          </a:xfrm>
          <a:custGeom>
            <a:avLst/>
            <a:gdLst/>
            <a:ahLst/>
            <a:cxnLst/>
            <a:rect r="r" b="b" t="t" l="l"/>
            <a:pathLst>
              <a:path h="2253460" w="5285662">
                <a:moveTo>
                  <a:pt x="0" y="0"/>
                </a:moveTo>
                <a:lnTo>
                  <a:pt x="5285663" y="0"/>
                </a:lnTo>
                <a:lnTo>
                  <a:pt x="5285663" y="2253460"/>
                </a:lnTo>
                <a:lnTo>
                  <a:pt x="0" y="2253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7" id="37"/>
          <p:cNvGrpSpPr>
            <a:grpSpLocks noChangeAspect="true"/>
          </p:cNvGrpSpPr>
          <p:nvPr/>
        </p:nvGrpSpPr>
        <p:grpSpPr>
          <a:xfrm rot="0">
            <a:off x="5987458" y="7593881"/>
            <a:ext cx="2111253" cy="2111253"/>
            <a:chOff x="0" y="0"/>
            <a:chExt cx="14840029" cy="14840029"/>
          </a:xfrm>
        </p:grpSpPr>
        <p:sp>
          <p:nvSpPr>
            <p:cNvPr name="Freeform 38" id="3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4274C3">
                    <a:alpha val="100000"/>
                  </a:srgbClr>
                </a:gs>
                <a:gs pos="50000">
                  <a:srgbClr val="4F5661">
                    <a:alpha val="78500"/>
                  </a:srgbClr>
                </a:gs>
                <a:gs pos="100000">
                  <a:srgbClr val="060F1F">
                    <a:alpha val="0"/>
                  </a:srgbClr>
                </a:gs>
              </a:gsLst>
              <a:lin ang="0"/>
            </a:gradFill>
          </p:spPr>
        </p:sp>
        <p:sp>
          <p:nvSpPr>
            <p:cNvPr name="Freeform 39" id="3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40" id="4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t="0" r="-24712" b="0"/>
              </a:stretch>
            </a:blipFill>
          </p:spPr>
        </p:sp>
      </p:grpSp>
      <p:sp>
        <p:nvSpPr>
          <p:cNvPr name="Freeform 41" id="41"/>
          <p:cNvSpPr/>
          <p:nvPr/>
        </p:nvSpPr>
        <p:spPr>
          <a:xfrm flipH="false" flipV="false" rot="0">
            <a:off x="7014879" y="7572772"/>
            <a:ext cx="5285662" cy="2253460"/>
          </a:xfrm>
          <a:custGeom>
            <a:avLst/>
            <a:gdLst/>
            <a:ahLst/>
            <a:cxnLst/>
            <a:rect r="r" b="b" t="t" l="l"/>
            <a:pathLst>
              <a:path h="2253460" w="5285662">
                <a:moveTo>
                  <a:pt x="0" y="0"/>
                </a:moveTo>
                <a:lnTo>
                  <a:pt x="5285663" y="0"/>
                </a:lnTo>
                <a:lnTo>
                  <a:pt x="5285663" y="2253461"/>
                </a:lnTo>
                <a:lnTo>
                  <a:pt x="0" y="22534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2" id="42"/>
          <p:cNvSpPr txBox="true"/>
          <p:nvPr/>
        </p:nvSpPr>
        <p:spPr>
          <a:xfrm rot="0">
            <a:off x="4849312" y="609338"/>
            <a:ext cx="9912363" cy="1296667"/>
          </a:xfrm>
          <a:prstGeom prst="rect">
            <a:avLst/>
          </a:prstGeom>
        </p:spPr>
        <p:txBody>
          <a:bodyPr anchor="t" rtlCol="false" tIns="0" lIns="0" bIns="0" rIns="0">
            <a:spAutoFit/>
          </a:bodyPr>
          <a:lstStyle/>
          <a:p>
            <a:pPr algn="l">
              <a:lnSpc>
                <a:spcPts val="5016"/>
              </a:lnSpc>
            </a:pPr>
            <a:r>
              <a:rPr lang="en-US" sz="4644" spc="585">
                <a:solidFill>
                  <a:srgbClr val="FFFFFF"/>
                </a:solidFill>
                <a:latin typeface="HK Modular"/>
                <a:ea typeface="HK Modular"/>
                <a:cs typeface="HK Modular"/>
                <a:sym typeface="HK Modular"/>
              </a:rPr>
              <a:t>Red Team Goals</a:t>
            </a:r>
          </a:p>
          <a:p>
            <a:pPr algn="l">
              <a:lnSpc>
                <a:spcPts val="5016"/>
              </a:lnSpc>
              <a:spcBef>
                <a:spcPct val="0"/>
              </a:spcBef>
            </a:pPr>
          </a:p>
        </p:txBody>
      </p:sp>
      <p:sp>
        <p:nvSpPr>
          <p:cNvPr name="TextBox 43" id="43"/>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6</a:t>
            </a:r>
          </a:p>
        </p:txBody>
      </p:sp>
      <p:sp>
        <p:nvSpPr>
          <p:cNvPr name="TextBox 44" id="44"/>
          <p:cNvSpPr txBox="true"/>
          <p:nvPr/>
        </p:nvSpPr>
        <p:spPr>
          <a:xfrm rot="0">
            <a:off x="3494567" y="2607822"/>
            <a:ext cx="3189348" cy="264991"/>
          </a:xfrm>
          <a:prstGeom prst="rect">
            <a:avLst/>
          </a:prstGeom>
        </p:spPr>
        <p:txBody>
          <a:bodyPr anchor="t" rtlCol="false" tIns="0" lIns="0" bIns="0" rIns="0">
            <a:spAutoFit/>
          </a:bodyPr>
          <a:lstStyle/>
          <a:p>
            <a:pPr algn="ctr">
              <a:lnSpc>
                <a:spcPts val="1915"/>
              </a:lnSpc>
              <a:spcBef>
                <a:spcPct val="0"/>
              </a:spcBef>
            </a:pPr>
            <a:r>
              <a:rPr lang="en-US" b="true" sz="1774">
                <a:solidFill>
                  <a:srgbClr val="FFFFFF"/>
                </a:solidFill>
                <a:latin typeface="Poppins Semi-Bold"/>
                <a:ea typeface="Poppins Semi-Bold"/>
                <a:cs typeface="Poppins Semi-Bold"/>
                <a:sym typeface="Poppins Semi-Bold"/>
              </a:rPr>
              <a:t>1. Information Gathering</a:t>
            </a:r>
          </a:p>
        </p:txBody>
      </p:sp>
      <p:sp>
        <p:nvSpPr>
          <p:cNvPr name="TextBox 45" id="45"/>
          <p:cNvSpPr txBox="true"/>
          <p:nvPr/>
        </p:nvSpPr>
        <p:spPr>
          <a:xfrm rot="0">
            <a:off x="3494567" y="5841608"/>
            <a:ext cx="3189348" cy="264991"/>
          </a:xfrm>
          <a:prstGeom prst="rect">
            <a:avLst/>
          </a:prstGeom>
        </p:spPr>
        <p:txBody>
          <a:bodyPr anchor="t" rtlCol="false" tIns="0" lIns="0" bIns="0" rIns="0">
            <a:spAutoFit/>
          </a:bodyPr>
          <a:lstStyle/>
          <a:p>
            <a:pPr algn="ctr">
              <a:lnSpc>
                <a:spcPts val="1915"/>
              </a:lnSpc>
              <a:spcBef>
                <a:spcPct val="0"/>
              </a:spcBef>
            </a:pPr>
            <a:r>
              <a:rPr lang="en-US" b="true" sz="1774">
                <a:solidFill>
                  <a:srgbClr val="FFFFFF"/>
                </a:solidFill>
                <a:latin typeface="Poppins Semi-Bold"/>
                <a:ea typeface="Poppins Semi-Bold"/>
                <a:cs typeface="Poppins Semi-Bold"/>
                <a:sym typeface="Poppins Semi-Bold"/>
              </a:rPr>
              <a:t>2. Scanning</a:t>
            </a:r>
          </a:p>
        </p:txBody>
      </p:sp>
      <p:sp>
        <p:nvSpPr>
          <p:cNvPr name="TextBox 46" id="46"/>
          <p:cNvSpPr txBox="true"/>
          <p:nvPr/>
        </p:nvSpPr>
        <p:spPr>
          <a:xfrm rot="0">
            <a:off x="3613589" y="2943161"/>
            <a:ext cx="2951304" cy="749165"/>
          </a:xfrm>
          <a:prstGeom prst="rect">
            <a:avLst/>
          </a:prstGeom>
        </p:spPr>
        <p:txBody>
          <a:bodyPr anchor="t" rtlCol="false" tIns="0" lIns="0" bIns="0" rIns="0">
            <a:spAutoFit/>
          </a:bodyPr>
          <a:lstStyle/>
          <a:p>
            <a:pPr algn="l">
              <a:lnSpc>
                <a:spcPts val="2023"/>
              </a:lnSpc>
            </a:pPr>
            <a:r>
              <a:rPr lang="en-US" sz="1476">
                <a:solidFill>
                  <a:srgbClr val="FFFFFF"/>
                </a:solidFill>
                <a:latin typeface="Poppins Light"/>
                <a:ea typeface="Poppins Light"/>
                <a:cs typeface="Poppins Light"/>
                <a:sym typeface="Poppins Light"/>
              </a:rPr>
              <a:t>Identify open ports, services, OS info.</a:t>
            </a:r>
          </a:p>
          <a:p>
            <a:pPr algn="l">
              <a:lnSpc>
                <a:spcPts val="2023"/>
              </a:lnSpc>
            </a:pPr>
          </a:p>
        </p:txBody>
      </p:sp>
      <p:sp>
        <p:nvSpPr>
          <p:cNvPr name="TextBox 47" id="47"/>
          <p:cNvSpPr txBox="true"/>
          <p:nvPr/>
        </p:nvSpPr>
        <p:spPr>
          <a:xfrm rot="0">
            <a:off x="3613589" y="6163681"/>
            <a:ext cx="2951304" cy="537456"/>
          </a:xfrm>
          <a:prstGeom prst="rect">
            <a:avLst/>
          </a:prstGeom>
        </p:spPr>
        <p:txBody>
          <a:bodyPr anchor="t" rtlCol="false" tIns="0" lIns="0" bIns="0" rIns="0">
            <a:spAutoFit/>
          </a:bodyPr>
          <a:lstStyle/>
          <a:p>
            <a:pPr algn="l">
              <a:lnSpc>
                <a:spcPts val="2160"/>
              </a:lnSpc>
            </a:pPr>
            <a:r>
              <a:rPr lang="en-US" sz="1576">
                <a:solidFill>
                  <a:srgbClr val="FFFFFF"/>
                </a:solidFill>
                <a:latin typeface="Poppins Light"/>
                <a:ea typeface="Poppins Light"/>
                <a:cs typeface="Poppins Light"/>
                <a:sym typeface="Poppins Light"/>
              </a:rPr>
              <a:t>Use tools like nmap to map the attack surface</a:t>
            </a:r>
          </a:p>
        </p:txBody>
      </p:sp>
      <p:sp>
        <p:nvSpPr>
          <p:cNvPr name="TextBox 48" id="48"/>
          <p:cNvSpPr txBox="true"/>
          <p:nvPr/>
        </p:nvSpPr>
        <p:spPr>
          <a:xfrm rot="0">
            <a:off x="14647349" y="2408744"/>
            <a:ext cx="3063509" cy="264060"/>
          </a:xfrm>
          <a:prstGeom prst="rect">
            <a:avLst/>
          </a:prstGeom>
        </p:spPr>
        <p:txBody>
          <a:bodyPr anchor="t" rtlCol="false" tIns="0" lIns="0" bIns="0" rIns="0">
            <a:spAutoFit/>
          </a:bodyPr>
          <a:lstStyle/>
          <a:p>
            <a:pPr algn="ctr">
              <a:lnSpc>
                <a:spcPts val="1840"/>
              </a:lnSpc>
              <a:spcBef>
                <a:spcPct val="0"/>
              </a:spcBef>
            </a:pPr>
            <a:r>
              <a:rPr lang="en-US" b="true" sz="1704">
                <a:solidFill>
                  <a:srgbClr val="FFFFFF"/>
                </a:solidFill>
                <a:latin typeface="Poppins Semi-Bold"/>
                <a:ea typeface="Poppins Semi-Bold"/>
                <a:cs typeface="Poppins Semi-Bold"/>
                <a:sym typeface="Poppins Semi-Bold"/>
              </a:rPr>
              <a:t>3. Exploitation</a:t>
            </a:r>
          </a:p>
        </p:txBody>
      </p:sp>
      <p:sp>
        <p:nvSpPr>
          <p:cNvPr name="TextBox 49" id="49"/>
          <p:cNvSpPr txBox="true"/>
          <p:nvPr/>
        </p:nvSpPr>
        <p:spPr>
          <a:xfrm rot="0">
            <a:off x="14647349" y="5505467"/>
            <a:ext cx="3063509" cy="264060"/>
          </a:xfrm>
          <a:prstGeom prst="rect">
            <a:avLst/>
          </a:prstGeom>
        </p:spPr>
        <p:txBody>
          <a:bodyPr anchor="t" rtlCol="false" tIns="0" lIns="0" bIns="0" rIns="0">
            <a:spAutoFit/>
          </a:bodyPr>
          <a:lstStyle/>
          <a:p>
            <a:pPr algn="ctr">
              <a:lnSpc>
                <a:spcPts val="1840"/>
              </a:lnSpc>
              <a:spcBef>
                <a:spcPct val="0"/>
              </a:spcBef>
            </a:pPr>
            <a:r>
              <a:rPr lang="en-US" b="true" sz="1704">
                <a:solidFill>
                  <a:srgbClr val="FFFFFF"/>
                </a:solidFill>
                <a:latin typeface="Poppins Semi-Bold"/>
                <a:ea typeface="Poppins Semi-Bold"/>
                <a:cs typeface="Poppins Semi-Bold"/>
                <a:sym typeface="Poppins Semi-Bold"/>
              </a:rPr>
              <a:t>4. Post-Exploitation</a:t>
            </a:r>
          </a:p>
        </p:txBody>
      </p:sp>
      <p:sp>
        <p:nvSpPr>
          <p:cNvPr name="TextBox 50" id="50"/>
          <p:cNvSpPr txBox="true"/>
          <p:nvPr/>
        </p:nvSpPr>
        <p:spPr>
          <a:xfrm rot="0">
            <a:off x="14761675" y="2738928"/>
            <a:ext cx="2834858" cy="839025"/>
          </a:xfrm>
          <a:prstGeom prst="rect">
            <a:avLst/>
          </a:prstGeom>
        </p:spPr>
        <p:txBody>
          <a:bodyPr anchor="t" rtlCol="false" tIns="0" lIns="0" bIns="0" rIns="0">
            <a:spAutoFit/>
          </a:bodyPr>
          <a:lstStyle/>
          <a:p>
            <a:pPr algn="l">
              <a:lnSpc>
                <a:spcPts val="2091"/>
              </a:lnSpc>
            </a:pPr>
            <a:r>
              <a:rPr lang="en-US" sz="1526">
                <a:solidFill>
                  <a:srgbClr val="FFFFFF"/>
                </a:solidFill>
                <a:latin typeface="Poppins Light"/>
                <a:ea typeface="Poppins Light"/>
                <a:cs typeface="Poppins Light"/>
                <a:sym typeface="Poppins Light"/>
              </a:rPr>
              <a:t>Use discovered vulnerabilities to gain access.</a:t>
            </a:r>
          </a:p>
          <a:p>
            <a:pPr algn="l">
              <a:lnSpc>
                <a:spcPts val="2639"/>
              </a:lnSpc>
            </a:pPr>
          </a:p>
        </p:txBody>
      </p:sp>
      <p:sp>
        <p:nvSpPr>
          <p:cNvPr name="TextBox 51" id="51"/>
          <p:cNvSpPr txBox="true"/>
          <p:nvPr/>
        </p:nvSpPr>
        <p:spPr>
          <a:xfrm rot="0">
            <a:off x="14761675" y="5832379"/>
            <a:ext cx="2834858" cy="821055"/>
          </a:xfrm>
          <a:prstGeom prst="rect">
            <a:avLst/>
          </a:prstGeom>
        </p:spPr>
        <p:txBody>
          <a:bodyPr anchor="t" rtlCol="false" tIns="0" lIns="0" bIns="0" rIns="0">
            <a:spAutoFit/>
          </a:bodyPr>
          <a:lstStyle/>
          <a:p>
            <a:pPr algn="l">
              <a:lnSpc>
                <a:spcPts val="2091"/>
              </a:lnSpc>
            </a:pPr>
            <a:r>
              <a:rPr lang="en-US" sz="1526">
                <a:solidFill>
                  <a:srgbClr val="FFFFFF"/>
                </a:solidFill>
                <a:latin typeface="Poppins Light"/>
                <a:ea typeface="Poppins Light"/>
                <a:cs typeface="Poppins Light"/>
                <a:sym typeface="Poppins Light"/>
              </a:rPr>
              <a:t>Maintain access, escalate privileges.</a:t>
            </a:r>
          </a:p>
          <a:p>
            <a:pPr algn="l">
              <a:lnSpc>
                <a:spcPts val="2502"/>
              </a:lnSpc>
            </a:pPr>
          </a:p>
        </p:txBody>
      </p:sp>
      <p:sp>
        <p:nvSpPr>
          <p:cNvPr name="TextBox 52" id="52"/>
          <p:cNvSpPr txBox="true"/>
          <p:nvPr/>
        </p:nvSpPr>
        <p:spPr>
          <a:xfrm rot="0">
            <a:off x="9144000" y="7925197"/>
            <a:ext cx="3063509" cy="264060"/>
          </a:xfrm>
          <a:prstGeom prst="rect">
            <a:avLst/>
          </a:prstGeom>
        </p:spPr>
        <p:txBody>
          <a:bodyPr anchor="t" rtlCol="false" tIns="0" lIns="0" bIns="0" rIns="0">
            <a:spAutoFit/>
          </a:bodyPr>
          <a:lstStyle/>
          <a:p>
            <a:pPr algn="ctr">
              <a:lnSpc>
                <a:spcPts val="1840"/>
              </a:lnSpc>
              <a:spcBef>
                <a:spcPct val="0"/>
              </a:spcBef>
            </a:pPr>
            <a:r>
              <a:rPr lang="en-US" b="true" sz="1704">
                <a:solidFill>
                  <a:srgbClr val="FFFFFF"/>
                </a:solidFill>
                <a:latin typeface="Poppins Semi-Bold"/>
                <a:ea typeface="Poppins Semi-Bold"/>
                <a:cs typeface="Poppins Semi-Bold"/>
                <a:sym typeface="Poppins Semi-Bold"/>
              </a:rPr>
              <a:t>5. Documentation</a:t>
            </a:r>
          </a:p>
        </p:txBody>
      </p:sp>
      <p:sp>
        <p:nvSpPr>
          <p:cNvPr name="TextBox 53" id="53"/>
          <p:cNvSpPr txBox="true"/>
          <p:nvPr/>
        </p:nvSpPr>
        <p:spPr>
          <a:xfrm rot="0">
            <a:off x="9230107" y="8326690"/>
            <a:ext cx="2834858" cy="767143"/>
          </a:xfrm>
          <a:prstGeom prst="rect">
            <a:avLst/>
          </a:prstGeom>
        </p:spPr>
        <p:txBody>
          <a:bodyPr anchor="t" rtlCol="false" tIns="0" lIns="0" bIns="0" rIns="0">
            <a:spAutoFit/>
          </a:bodyPr>
          <a:lstStyle/>
          <a:p>
            <a:pPr algn="l">
              <a:lnSpc>
                <a:spcPts val="2091"/>
              </a:lnSpc>
            </a:pPr>
            <a:r>
              <a:rPr lang="en-US" sz="1526">
                <a:solidFill>
                  <a:srgbClr val="FFFFFF"/>
                </a:solidFill>
                <a:latin typeface="Poppins Light"/>
                <a:ea typeface="Poppins Light"/>
                <a:cs typeface="Poppins Light"/>
                <a:sym typeface="Poppins Light"/>
              </a:rPr>
              <a:t>Provide a professional report of findings.</a:t>
            </a:r>
          </a:p>
          <a:p>
            <a:pPr algn="l">
              <a:lnSpc>
                <a:spcPts val="209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2092719" y="3995095"/>
            <a:ext cx="14371257" cy="2061703"/>
            <a:chOff x="0" y="0"/>
            <a:chExt cx="3785022" cy="543000"/>
          </a:xfrm>
        </p:grpSpPr>
        <p:sp>
          <p:nvSpPr>
            <p:cNvPr name="Freeform 4" id="4"/>
            <p:cNvSpPr/>
            <p:nvPr/>
          </p:nvSpPr>
          <p:spPr>
            <a:xfrm flipH="false" flipV="false" rot="0">
              <a:off x="0" y="0"/>
              <a:ext cx="3785022" cy="543000"/>
            </a:xfrm>
            <a:custGeom>
              <a:avLst/>
              <a:gdLst/>
              <a:ahLst/>
              <a:cxnLst/>
              <a:rect r="r" b="b" t="t" l="l"/>
              <a:pathLst>
                <a:path h="543000" w="3785022">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sp>
        <p:sp>
          <p:nvSpPr>
            <p:cNvPr name="TextBox 5" id="5"/>
            <p:cNvSpPr txBox="true"/>
            <p:nvPr/>
          </p:nvSpPr>
          <p:spPr>
            <a:xfrm>
              <a:off x="0" y="0"/>
              <a:ext cx="3785022" cy="543000"/>
            </a:xfrm>
            <a:prstGeom prst="rect">
              <a:avLst/>
            </a:prstGeom>
          </p:spPr>
          <p:txBody>
            <a:bodyPr anchor="ctr" rtlCol="false" tIns="50800" lIns="50800" bIns="50800" rIns="50800"/>
            <a:lstStyle/>
            <a:p>
              <a:pPr algn="ctr">
                <a:lnSpc>
                  <a:spcPts val="1917"/>
                </a:lnSpc>
              </a:pPr>
            </a:p>
          </p:txBody>
        </p:sp>
      </p:grpSp>
      <p:grpSp>
        <p:nvGrpSpPr>
          <p:cNvPr name="Group 6" id="6"/>
          <p:cNvGrpSpPr/>
          <p:nvPr/>
        </p:nvGrpSpPr>
        <p:grpSpPr>
          <a:xfrm rot="0">
            <a:off x="862708" y="795954"/>
            <a:ext cx="331984" cy="202810"/>
            <a:chOff x="0" y="0"/>
            <a:chExt cx="442646" cy="270414"/>
          </a:xfrm>
        </p:grpSpPr>
        <p:grpSp>
          <p:nvGrpSpPr>
            <p:cNvPr name="Group 7" id="7"/>
            <p:cNvGrpSpPr/>
            <p:nvPr/>
          </p:nvGrpSpPr>
          <p:grpSpPr>
            <a:xfrm rot="0">
              <a:off x="0" y="0"/>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1053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3" id="13"/>
            <p:cNvGrpSpPr/>
            <p:nvPr/>
          </p:nvGrpSpPr>
          <p:grpSpPr>
            <a:xfrm rot="0">
              <a:off x="0" y="206914"/>
              <a:ext cx="442646" cy="63500"/>
              <a:chOff x="0" y="0"/>
              <a:chExt cx="87436" cy="12543"/>
            </a:xfrm>
          </p:grpSpPr>
          <p:sp>
            <p:nvSpPr>
              <p:cNvPr name="Freeform 14" id="14"/>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5" id="15"/>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6" id="16"/>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092719" y="4050659"/>
            <a:ext cx="13059774" cy="2006139"/>
          </a:xfrm>
          <a:prstGeom prst="rect">
            <a:avLst/>
          </a:prstGeom>
        </p:spPr>
        <p:txBody>
          <a:bodyPr anchor="t" rtlCol="false" tIns="0" lIns="0" bIns="0" rIns="0">
            <a:spAutoFit/>
          </a:bodyPr>
          <a:lstStyle/>
          <a:p>
            <a:pPr algn="ctr">
              <a:lnSpc>
                <a:spcPts val="7822"/>
              </a:lnSpc>
              <a:spcBef>
                <a:spcPct val="0"/>
              </a:spcBef>
            </a:pPr>
            <a:r>
              <a:rPr lang="en-US" sz="7242" spc="912">
                <a:solidFill>
                  <a:srgbClr val="FFFFFF"/>
                </a:solidFill>
                <a:latin typeface="HK Modular"/>
                <a:ea typeface="HK Modular"/>
                <a:cs typeface="HK Modular"/>
                <a:sym typeface="HK Modular"/>
              </a:rPr>
              <a:t>Reconnaissance &amp; Scan</a:t>
            </a:r>
          </a:p>
        </p:txBody>
      </p:sp>
      <p:grpSp>
        <p:nvGrpSpPr>
          <p:cNvPr name="Group 18" id="18"/>
          <p:cNvGrpSpPr/>
          <p:nvPr/>
        </p:nvGrpSpPr>
        <p:grpSpPr>
          <a:xfrm rot="0">
            <a:off x="-4238611" y="-312030"/>
            <a:ext cx="10866607" cy="11146926"/>
            <a:chOff x="0" y="0"/>
            <a:chExt cx="14488809" cy="14862569"/>
          </a:xfrm>
        </p:grpSpPr>
        <p:grpSp>
          <p:nvGrpSpPr>
            <p:cNvPr name="Group 19" id="19"/>
            <p:cNvGrpSpPr/>
            <p:nvPr/>
          </p:nvGrpSpPr>
          <p:grpSpPr>
            <a:xfrm rot="0">
              <a:off x="0" y="0"/>
              <a:ext cx="12041279" cy="14862569"/>
              <a:chOff x="0" y="0"/>
              <a:chExt cx="2378524" cy="2935816"/>
            </a:xfrm>
          </p:grpSpPr>
          <p:sp>
            <p:nvSpPr>
              <p:cNvPr name="Freeform 20" id="20"/>
              <p:cNvSpPr/>
              <p:nvPr/>
            </p:nvSpPr>
            <p:spPr>
              <a:xfrm flipH="false" flipV="false" rot="0">
                <a:off x="0" y="0"/>
                <a:ext cx="2378524" cy="2935816"/>
              </a:xfrm>
              <a:custGeom>
                <a:avLst/>
                <a:gdLst/>
                <a:ahLst/>
                <a:cxnLst/>
                <a:rect r="r" b="b" t="t" l="l"/>
                <a:pathLst>
                  <a:path h="2935816" w="2378524">
                    <a:moveTo>
                      <a:pt x="0" y="0"/>
                    </a:moveTo>
                    <a:lnTo>
                      <a:pt x="2378524" y="0"/>
                    </a:lnTo>
                    <a:lnTo>
                      <a:pt x="2378524" y="2935816"/>
                    </a:lnTo>
                    <a:lnTo>
                      <a:pt x="0" y="2935816"/>
                    </a:lnTo>
                    <a:close/>
                  </a:path>
                </a:pathLst>
              </a:custGeom>
              <a:gradFill rotWithShape="true">
                <a:gsLst>
                  <a:gs pos="0">
                    <a:srgbClr val="071121">
                      <a:alpha val="100000"/>
                    </a:srgbClr>
                  </a:gs>
                  <a:gs pos="50000">
                    <a:srgbClr val="060F1F">
                      <a:alpha val="78500"/>
                    </a:srgbClr>
                  </a:gs>
                  <a:gs pos="100000">
                    <a:srgbClr val="060F1F">
                      <a:alpha val="0"/>
                    </a:srgbClr>
                  </a:gs>
                </a:gsLst>
                <a:lin ang="0"/>
              </a:gradFill>
            </p:spPr>
          </p:sp>
          <p:sp>
            <p:nvSpPr>
              <p:cNvPr name="TextBox 21" id="21"/>
              <p:cNvSpPr txBox="true"/>
              <p:nvPr/>
            </p:nvSpPr>
            <p:spPr>
              <a:xfrm>
                <a:off x="0" y="0"/>
                <a:ext cx="2378524" cy="2935816"/>
              </a:xfrm>
              <a:prstGeom prst="rect">
                <a:avLst/>
              </a:prstGeom>
            </p:spPr>
            <p:txBody>
              <a:bodyPr anchor="ctr" rtlCol="false" tIns="50800" lIns="50800" bIns="50800" rIns="50800"/>
              <a:lstStyle/>
              <a:p>
                <a:pPr algn="ctr">
                  <a:lnSpc>
                    <a:spcPts val="1917"/>
                  </a:lnSpc>
                </a:pPr>
              </a:p>
            </p:txBody>
          </p:sp>
        </p:grpSp>
        <p:sp>
          <p:nvSpPr>
            <p:cNvPr name="Freeform 22" id="22"/>
            <p:cNvSpPr/>
            <p:nvPr/>
          </p:nvSpPr>
          <p:spPr>
            <a:xfrm flipH="false" flipV="false" rot="0">
              <a:off x="9497707" y="4327827"/>
              <a:ext cx="635235" cy="635235"/>
            </a:xfrm>
            <a:custGeom>
              <a:avLst/>
              <a:gdLst/>
              <a:ahLst/>
              <a:cxnLst/>
              <a:rect r="r" b="b" t="t" l="l"/>
              <a:pathLst>
                <a:path h="635235" w="635235">
                  <a:moveTo>
                    <a:pt x="0" y="0"/>
                  </a:moveTo>
                  <a:lnTo>
                    <a:pt x="635235" y="0"/>
                  </a:lnTo>
                  <a:lnTo>
                    <a:pt x="635235" y="635236"/>
                  </a:lnTo>
                  <a:lnTo>
                    <a:pt x="0" y="635236"/>
                  </a:lnTo>
                  <a:lnTo>
                    <a:pt x="0" y="0"/>
                  </a:lnTo>
                  <a:close/>
                </a:path>
              </a:pathLst>
            </a:custGeom>
            <a:blipFill>
              <a:blip r:embed="rId5">
                <a:alphaModFix amt="68000"/>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7602920" y="2926122"/>
              <a:ext cx="6885889" cy="1401706"/>
            </a:xfrm>
            <a:prstGeom prst="rect">
              <a:avLst/>
            </a:prstGeom>
          </p:spPr>
          <p:txBody>
            <a:bodyPr anchor="t" rtlCol="false" tIns="0" lIns="0" bIns="0" rIns="0">
              <a:spAutoFit/>
            </a:bodyPr>
            <a:lstStyle/>
            <a:p>
              <a:pPr algn="l">
                <a:lnSpc>
                  <a:spcPts val="2684"/>
                </a:lnSpc>
                <a:spcBef>
                  <a:spcPct val="0"/>
                </a:spcBef>
              </a:pPr>
              <a:r>
                <a:rPr lang="en-US" sz="2486">
                  <a:solidFill>
                    <a:srgbClr val="FFFFFF">
                      <a:alpha val="80784"/>
                    </a:srgbClr>
                  </a:solidFill>
                  <a:latin typeface="Horizon"/>
                  <a:ea typeface="Horizon"/>
                  <a:cs typeface="Horizon"/>
                  <a:sym typeface="Horizon"/>
                </a:rPr>
                <a:t>WITH THAT BEING SAID LET’S HEAD TO THE FIRST STAGE </a:t>
              </a:r>
            </a:p>
          </p:txBody>
        </p:sp>
      </p:grpSp>
      <p:sp>
        <p:nvSpPr>
          <p:cNvPr name="Freeform 24" id="24"/>
          <p:cNvSpPr/>
          <p:nvPr/>
        </p:nvSpPr>
        <p:spPr>
          <a:xfrm flipH="false" flipV="false" rot="-653418">
            <a:off x="5029211" y="2999312"/>
            <a:ext cx="325773" cy="973777"/>
          </a:xfrm>
          <a:custGeom>
            <a:avLst/>
            <a:gdLst/>
            <a:ahLst/>
            <a:cxnLst/>
            <a:rect r="r" b="b" t="t" l="l"/>
            <a:pathLst>
              <a:path h="973777" w="325773">
                <a:moveTo>
                  <a:pt x="0" y="0"/>
                </a:moveTo>
                <a:lnTo>
                  <a:pt x="325773" y="0"/>
                </a:lnTo>
                <a:lnTo>
                  <a:pt x="325773" y="973777"/>
                </a:lnTo>
                <a:lnTo>
                  <a:pt x="0" y="9737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887826" y="1809366"/>
            <a:ext cx="20677835" cy="8610711"/>
            <a:chOff x="0" y="0"/>
            <a:chExt cx="5446014" cy="2267842"/>
          </a:xfrm>
        </p:grpSpPr>
        <p:sp>
          <p:nvSpPr>
            <p:cNvPr name="Freeform 15" id="15"/>
            <p:cNvSpPr/>
            <p:nvPr/>
          </p:nvSpPr>
          <p:spPr>
            <a:xfrm flipH="false" flipV="false" rot="0">
              <a:off x="0" y="0"/>
              <a:ext cx="5446014" cy="2267842"/>
            </a:xfrm>
            <a:custGeom>
              <a:avLst/>
              <a:gdLst/>
              <a:ahLst/>
              <a:cxnLst/>
              <a:rect r="r" b="b" t="t" l="l"/>
              <a:pathLst>
                <a:path h="2267842" w="5446014">
                  <a:moveTo>
                    <a:pt x="0" y="0"/>
                  </a:moveTo>
                  <a:lnTo>
                    <a:pt x="5446014" y="0"/>
                  </a:lnTo>
                  <a:lnTo>
                    <a:pt x="5446014" y="2267842"/>
                  </a:lnTo>
                  <a:lnTo>
                    <a:pt x="0" y="226784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6" id="16"/>
            <p:cNvSpPr txBox="true"/>
            <p:nvPr/>
          </p:nvSpPr>
          <p:spPr>
            <a:xfrm>
              <a:off x="0" y="0"/>
              <a:ext cx="5446014" cy="2267842"/>
            </a:xfrm>
            <a:prstGeom prst="rect">
              <a:avLst/>
            </a:prstGeom>
          </p:spPr>
          <p:txBody>
            <a:bodyPr anchor="ctr" rtlCol="false" tIns="50800" lIns="50800" bIns="50800" rIns="50800"/>
            <a:lstStyle/>
            <a:p>
              <a:pPr algn="ctr">
                <a:lnSpc>
                  <a:spcPts val="1917"/>
                </a:lnSpc>
              </a:pPr>
            </a:p>
          </p:txBody>
        </p:sp>
      </p:grpSp>
      <p:sp>
        <p:nvSpPr>
          <p:cNvPr name="Freeform 17" id="17"/>
          <p:cNvSpPr/>
          <p:nvPr/>
        </p:nvSpPr>
        <p:spPr>
          <a:xfrm flipH="false" flipV="false" rot="0">
            <a:off x="240630" y="3882128"/>
            <a:ext cx="8307360" cy="5293794"/>
          </a:xfrm>
          <a:custGeom>
            <a:avLst/>
            <a:gdLst/>
            <a:ahLst/>
            <a:cxnLst/>
            <a:rect r="r" b="b" t="t" l="l"/>
            <a:pathLst>
              <a:path h="5293794" w="8307360">
                <a:moveTo>
                  <a:pt x="0" y="0"/>
                </a:moveTo>
                <a:lnTo>
                  <a:pt x="8307360" y="0"/>
                </a:lnTo>
                <a:lnTo>
                  <a:pt x="8307360" y="5293794"/>
                </a:lnTo>
                <a:lnTo>
                  <a:pt x="0" y="5293794"/>
                </a:lnTo>
                <a:lnTo>
                  <a:pt x="0" y="0"/>
                </a:lnTo>
                <a:close/>
              </a:path>
            </a:pathLst>
          </a:custGeom>
          <a:blipFill>
            <a:blip r:embed="rId5"/>
            <a:stretch>
              <a:fillRect l="0" t="0" r="0" b="0"/>
            </a:stretch>
          </a:blipFill>
        </p:spPr>
      </p:sp>
      <p:sp>
        <p:nvSpPr>
          <p:cNvPr name="Freeform 18" id="18"/>
          <p:cNvSpPr/>
          <p:nvPr/>
        </p:nvSpPr>
        <p:spPr>
          <a:xfrm flipH="false" flipV="false" rot="0">
            <a:off x="9060849" y="3858400"/>
            <a:ext cx="8032304" cy="5441886"/>
          </a:xfrm>
          <a:custGeom>
            <a:avLst/>
            <a:gdLst/>
            <a:ahLst/>
            <a:cxnLst/>
            <a:rect r="r" b="b" t="t" l="l"/>
            <a:pathLst>
              <a:path h="5441886" w="8032304">
                <a:moveTo>
                  <a:pt x="0" y="0"/>
                </a:moveTo>
                <a:lnTo>
                  <a:pt x="8032304" y="0"/>
                </a:lnTo>
                <a:lnTo>
                  <a:pt x="8032304" y="5441886"/>
                </a:lnTo>
                <a:lnTo>
                  <a:pt x="0" y="5441886"/>
                </a:lnTo>
                <a:lnTo>
                  <a:pt x="0" y="0"/>
                </a:lnTo>
                <a:close/>
              </a:path>
            </a:pathLst>
          </a:custGeom>
          <a:blipFill>
            <a:blip r:embed="rId6"/>
            <a:stretch>
              <a:fillRect l="0" t="0" r="0" b="0"/>
            </a:stretch>
          </a:blipFill>
        </p:spPr>
      </p:sp>
      <p:sp>
        <p:nvSpPr>
          <p:cNvPr name="TextBox 19" id="19"/>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8</a:t>
            </a:r>
          </a:p>
        </p:txBody>
      </p:sp>
      <p:sp>
        <p:nvSpPr>
          <p:cNvPr name="TextBox 20" id="20"/>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pPr>
            <a:r>
              <a:rPr lang="en-US" sz="6252" spc="787">
                <a:solidFill>
                  <a:srgbClr val="FFFFFF"/>
                </a:solidFill>
                <a:latin typeface="HK Modular"/>
                <a:ea typeface="HK Modular"/>
                <a:cs typeface="HK Modular"/>
                <a:sym typeface="HK Modular"/>
              </a:rPr>
              <a:t>1-Scan &amp;</a:t>
            </a:r>
          </a:p>
          <a:p>
            <a:pPr algn="l">
              <a:lnSpc>
                <a:spcPts val="6753"/>
              </a:lnSpc>
              <a:spcBef>
                <a:spcPct val="0"/>
              </a:spcBef>
            </a:pPr>
            <a:r>
              <a:rPr lang="en-US" sz="6252" spc="787">
                <a:solidFill>
                  <a:srgbClr val="FFFFFF"/>
                </a:solidFill>
                <a:latin typeface="HK Modular"/>
                <a:ea typeface="HK Modular"/>
                <a:cs typeface="HK Modular"/>
                <a:sym typeface="HK Modular"/>
              </a:rPr>
              <a:t>Recon</a:t>
            </a:r>
          </a:p>
        </p:txBody>
      </p:sp>
      <p:sp>
        <p:nvSpPr>
          <p:cNvPr name="TextBox 21" id="21"/>
          <p:cNvSpPr txBox="true"/>
          <p:nvPr/>
        </p:nvSpPr>
        <p:spPr>
          <a:xfrm rot="0">
            <a:off x="240630" y="2016491"/>
            <a:ext cx="8516083" cy="1865637"/>
          </a:xfrm>
          <a:prstGeom prst="rect">
            <a:avLst/>
          </a:prstGeom>
        </p:spPr>
        <p:txBody>
          <a:bodyPr anchor="t" rtlCol="false" tIns="0" lIns="0" bIns="0" rIns="0">
            <a:spAutoFit/>
          </a:bodyPr>
          <a:lstStyle/>
          <a:p>
            <a:pPr algn="l">
              <a:lnSpc>
                <a:spcPts val="2939"/>
              </a:lnSpc>
            </a:pPr>
            <a:r>
              <a:rPr lang="en-US" sz="2145">
                <a:solidFill>
                  <a:srgbClr val="FFFFFF"/>
                </a:solidFill>
                <a:latin typeface="Poppins Light"/>
                <a:ea typeface="Poppins Light"/>
                <a:cs typeface="Poppins Light"/>
                <a:sym typeface="Poppins Light"/>
              </a:rPr>
              <a:t>1-first sweep scanning to discover IP of target Machine by using nmap tool and the following command is nmap 192.168.1.32/24 and after searching between many devices online finaly I got machine with ip 192.168.1.32 With open ports 280,443</a:t>
            </a:r>
          </a:p>
        </p:txBody>
      </p:sp>
      <p:sp>
        <p:nvSpPr>
          <p:cNvPr name="TextBox 22" id="22"/>
          <p:cNvSpPr txBox="true"/>
          <p:nvPr/>
        </p:nvSpPr>
        <p:spPr>
          <a:xfrm rot="0">
            <a:off x="9209390" y="2016491"/>
            <a:ext cx="8516083" cy="1868199"/>
          </a:xfrm>
          <a:prstGeom prst="rect">
            <a:avLst/>
          </a:prstGeom>
        </p:spPr>
        <p:txBody>
          <a:bodyPr anchor="t" rtlCol="false" tIns="0" lIns="0" bIns="0" rIns="0">
            <a:spAutoFit/>
          </a:bodyPr>
          <a:lstStyle/>
          <a:p>
            <a:pPr algn="l">
              <a:lnSpc>
                <a:spcPts val="2939"/>
              </a:lnSpc>
            </a:pPr>
            <a:r>
              <a:rPr lang="en-US" sz="2145">
                <a:solidFill>
                  <a:srgbClr val="FFFFFF"/>
                </a:solidFill>
                <a:latin typeface="Poppins Light"/>
                <a:ea typeface="Poppins Light"/>
                <a:cs typeface="Poppins Light"/>
                <a:sym typeface="Poppins Light"/>
              </a:rPr>
              <a:t> 2-So that I would run the following command To scan the target machine and also To avoid any firewall and make stealth connection :</a:t>
            </a:r>
          </a:p>
          <a:p>
            <a:pPr algn="l">
              <a:lnSpc>
                <a:spcPts val="2939"/>
              </a:lnSpc>
            </a:pPr>
            <a:r>
              <a:rPr lang="en-US" sz="2145">
                <a:solidFill>
                  <a:srgbClr val="FFFFFF"/>
                </a:solidFill>
                <a:latin typeface="Poppins Light"/>
                <a:ea typeface="Poppins Light"/>
                <a:cs typeface="Poppins Light"/>
                <a:sym typeface="Poppins Light"/>
              </a:rPr>
              <a:t> </a:t>
            </a:r>
            <a:r>
              <a:rPr lang="en-US" sz="2145">
                <a:solidFill>
                  <a:srgbClr val="FC322E"/>
                </a:solidFill>
                <a:latin typeface="Poppins Light"/>
                <a:ea typeface="Poppins Light"/>
                <a:cs typeface="Poppins Light"/>
                <a:sym typeface="Poppins Light"/>
              </a:rPr>
              <a:t>nmap -sS -Pn -T2 --scan-delay 1s --max-retries 1 -f -D RND:10 --source-port 53 192.168.1.32 </a:t>
            </a:r>
          </a:p>
        </p:txBody>
      </p:sp>
      <p:sp>
        <p:nvSpPr>
          <p:cNvPr name="TextBox 23" id="23"/>
          <p:cNvSpPr txBox="true"/>
          <p:nvPr/>
        </p:nvSpPr>
        <p:spPr>
          <a:xfrm rot="0">
            <a:off x="9318784" y="9501062"/>
            <a:ext cx="7471677" cy="503306"/>
          </a:xfrm>
          <a:prstGeom prst="rect">
            <a:avLst/>
          </a:prstGeom>
        </p:spPr>
        <p:txBody>
          <a:bodyPr anchor="t" rtlCol="false" tIns="0" lIns="0" bIns="0" rIns="0">
            <a:spAutoFit/>
          </a:bodyPr>
          <a:lstStyle/>
          <a:p>
            <a:pPr algn="ctr" marL="383296" indent="-191648" lvl="1">
              <a:lnSpc>
                <a:spcPts val="1917"/>
              </a:lnSpc>
              <a:buFont typeface="Arial"/>
              <a:buChar char="•"/>
            </a:pPr>
            <a:r>
              <a:rPr lang="en-US" sz="1775">
                <a:solidFill>
                  <a:srgbClr val="C5D3E2"/>
                </a:solidFill>
                <a:latin typeface="Poppins Light"/>
                <a:ea typeface="Poppins Light"/>
                <a:cs typeface="Poppins Light"/>
                <a:sym typeface="Poppins Light"/>
              </a:rPr>
              <a:t>the machine has </a:t>
            </a:r>
            <a:r>
              <a:rPr lang="en-US" sz="1775">
                <a:solidFill>
                  <a:srgbClr val="C5D3E2"/>
                </a:solidFill>
                <a:latin typeface="Poppins Light"/>
                <a:ea typeface="Poppins Light"/>
                <a:cs typeface="Poppins Light"/>
                <a:sym typeface="Poppins Light"/>
              </a:rPr>
              <a:t>open port 80 that means there is web site of machine So that we can get more info by using whatweb tool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5555" r="0" b="-5555"/>
            </a:stretch>
          </a:blipFill>
        </p:spPr>
      </p:sp>
      <p:grpSp>
        <p:nvGrpSpPr>
          <p:cNvPr name="Group 3" id="3"/>
          <p:cNvGrpSpPr/>
          <p:nvPr/>
        </p:nvGrpSpPr>
        <p:grpSpPr>
          <a:xfrm rot="0">
            <a:off x="862708" y="795954"/>
            <a:ext cx="331984" cy="202810"/>
            <a:chOff x="0" y="0"/>
            <a:chExt cx="442646" cy="270414"/>
          </a:xfrm>
        </p:grpSpPr>
        <p:grpSp>
          <p:nvGrpSpPr>
            <p:cNvPr name="Group 4" id="4"/>
            <p:cNvGrpSpPr/>
            <p:nvPr/>
          </p:nvGrpSpPr>
          <p:grpSpPr>
            <a:xfrm rot="0">
              <a:off x="0" y="0"/>
              <a:ext cx="442646" cy="63500"/>
              <a:chOff x="0" y="0"/>
              <a:chExt cx="87436" cy="12543"/>
            </a:xfrm>
          </p:grpSpPr>
          <p:sp>
            <p:nvSpPr>
              <p:cNvPr name="Freeform 5" id="5"/>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6" id="6"/>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7" id="7"/>
            <p:cNvGrpSpPr/>
            <p:nvPr/>
          </p:nvGrpSpPr>
          <p:grpSpPr>
            <a:xfrm rot="0">
              <a:off x="0" y="105314"/>
              <a:ext cx="442646" cy="63500"/>
              <a:chOff x="0" y="0"/>
              <a:chExt cx="87436" cy="12543"/>
            </a:xfrm>
          </p:grpSpPr>
          <p:sp>
            <p:nvSpPr>
              <p:cNvPr name="Freeform 8" id="8"/>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9" id="9"/>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nvGrpSpPr>
            <p:cNvPr name="Group 10" id="10"/>
            <p:cNvGrpSpPr/>
            <p:nvPr/>
          </p:nvGrpSpPr>
          <p:grpSpPr>
            <a:xfrm rot="0">
              <a:off x="0" y="206914"/>
              <a:ext cx="442646" cy="63500"/>
              <a:chOff x="0" y="0"/>
              <a:chExt cx="87436" cy="12543"/>
            </a:xfrm>
          </p:grpSpPr>
          <p:sp>
            <p:nvSpPr>
              <p:cNvPr name="Freeform 11" id="11"/>
              <p:cNvSpPr/>
              <p:nvPr/>
            </p:nvSpPr>
            <p:spPr>
              <a:xfrm flipH="false" flipV="false" rot="0">
                <a:off x="0" y="0"/>
                <a:ext cx="87436" cy="12543"/>
              </a:xfrm>
              <a:custGeom>
                <a:avLst/>
                <a:gdLst/>
                <a:ahLst/>
                <a:cxnLst/>
                <a:rect r="r" b="b" t="t" l="l"/>
                <a:pathLst>
                  <a:path h="12543" w="87436">
                    <a:moveTo>
                      <a:pt x="0" y="0"/>
                    </a:moveTo>
                    <a:lnTo>
                      <a:pt x="87436" y="0"/>
                    </a:lnTo>
                    <a:lnTo>
                      <a:pt x="87436" y="12543"/>
                    </a:lnTo>
                    <a:lnTo>
                      <a:pt x="0" y="12543"/>
                    </a:lnTo>
                    <a:close/>
                  </a:path>
                </a:pathLst>
              </a:custGeom>
              <a:solidFill>
                <a:srgbClr val="FFFFFF"/>
              </a:solidFill>
            </p:spPr>
          </p:sp>
          <p:sp>
            <p:nvSpPr>
              <p:cNvPr name="TextBox 12" id="12"/>
              <p:cNvSpPr txBox="true"/>
              <p:nvPr/>
            </p:nvSpPr>
            <p:spPr>
              <a:xfrm>
                <a:off x="0" y="0"/>
                <a:ext cx="87436" cy="12543"/>
              </a:xfrm>
              <a:prstGeom prst="rect">
                <a:avLst/>
              </a:prstGeom>
            </p:spPr>
            <p:txBody>
              <a:bodyPr anchor="ctr" rtlCol="false" tIns="50800" lIns="50800" bIns="50800" rIns="50800"/>
              <a:lstStyle/>
              <a:p>
                <a:pPr algn="ctr">
                  <a:lnSpc>
                    <a:spcPts val="1917"/>
                  </a:lnSpc>
                </a:pPr>
              </a:p>
            </p:txBody>
          </p:sp>
        </p:grpSp>
      </p:grpSp>
      <p:sp>
        <p:nvSpPr>
          <p:cNvPr name="Freeform 13" id="13"/>
          <p:cNvSpPr/>
          <p:nvPr/>
        </p:nvSpPr>
        <p:spPr>
          <a:xfrm flipH="false" flipV="false" rot="0">
            <a:off x="16927006" y="746082"/>
            <a:ext cx="332294" cy="302554"/>
          </a:xfrm>
          <a:custGeom>
            <a:avLst/>
            <a:gdLst/>
            <a:ahLst/>
            <a:cxnLst/>
            <a:rect r="r" b="b" t="t" l="l"/>
            <a:pathLst>
              <a:path h="302554" w="332294">
                <a:moveTo>
                  <a:pt x="0" y="0"/>
                </a:moveTo>
                <a:lnTo>
                  <a:pt x="332294" y="0"/>
                </a:lnTo>
                <a:lnTo>
                  <a:pt x="332294" y="302554"/>
                </a:lnTo>
                <a:lnTo>
                  <a:pt x="0" y="3025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6099668" y="210414"/>
            <a:ext cx="5922362" cy="1743119"/>
          </a:xfrm>
          <a:prstGeom prst="rect">
            <a:avLst/>
          </a:prstGeom>
        </p:spPr>
        <p:txBody>
          <a:bodyPr anchor="t" rtlCol="false" tIns="0" lIns="0" bIns="0" rIns="0">
            <a:spAutoFit/>
          </a:bodyPr>
          <a:lstStyle/>
          <a:p>
            <a:pPr algn="l">
              <a:lnSpc>
                <a:spcPts val="6753"/>
              </a:lnSpc>
            </a:pPr>
            <a:r>
              <a:rPr lang="en-US" sz="6252" spc="787">
                <a:solidFill>
                  <a:srgbClr val="FFFFFF"/>
                </a:solidFill>
                <a:latin typeface="HK Modular"/>
                <a:ea typeface="HK Modular"/>
                <a:cs typeface="HK Modular"/>
                <a:sym typeface="HK Modular"/>
              </a:rPr>
              <a:t>1-Scan &amp;</a:t>
            </a:r>
          </a:p>
          <a:p>
            <a:pPr algn="l">
              <a:lnSpc>
                <a:spcPts val="6753"/>
              </a:lnSpc>
              <a:spcBef>
                <a:spcPct val="0"/>
              </a:spcBef>
            </a:pPr>
            <a:r>
              <a:rPr lang="en-US" sz="6252" spc="787">
                <a:solidFill>
                  <a:srgbClr val="FFFFFF"/>
                </a:solidFill>
                <a:latin typeface="HK Modular"/>
                <a:ea typeface="HK Modular"/>
                <a:cs typeface="HK Modular"/>
                <a:sym typeface="HK Modular"/>
              </a:rPr>
              <a:t>Recon</a:t>
            </a:r>
          </a:p>
        </p:txBody>
      </p:sp>
      <p:grpSp>
        <p:nvGrpSpPr>
          <p:cNvPr name="Group 15" id="15"/>
          <p:cNvGrpSpPr/>
          <p:nvPr/>
        </p:nvGrpSpPr>
        <p:grpSpPr>
          <a:xfrm rot="0">
            <a:off x="-887826" y="1809366"/>
            <a:ext cx="20677835" cy="8610711"/>
            <a:chOff x="0" y="0"/>
            <a:chExt cx="5446014" cy="2267842"/>
          </a:xfrm>
        </p:grpSpPr>
        <p:sp>
          <p:nvSpPr>
            <p:cNvPr name="Freeform 16" id="16"/>
            <p:cNvSpPr/>
            <p:nvPr/>
          </p:nvSpPr>
          <p:spPr>
            <a:xfrm flipH="false" flipV="false" rot="0">
              <a:off x="0" y="0"/>
              <a:ext cx="5446014" cy="2267842"/>
            </a:xfrm>
            <a:custGeom>
              <a:avLst/>
              <a:gdLst/>
              <a:ahLst/>
              <a:cxnLst/>
              <a:rect r="r" b="b" t="t" l="l"/>
              <a:pathLst>
                <a:path h="2267842" w="5446014">
                  <a:moveTo>
                    <a:pt x="0" y="0"/>
                  </a:moveTo>
                  <a:lnTo>
                    <a:pt x="5446014" y="0"/>
                  </a:lnTo>
                  <a:lnTo>
                    <a:pt x="5446014" y="2267842"/>
                  </a:lnTo>
                  <a:lnTo>
                    <a:pt x="0" y="2267842"/>
                  </a:lnTo>
                  <a:close/>
                </a:path>
              </a:pathLst>
            </a:custGeom>
            <a:gradFill rotWithShape="true">
              <a:gsLst>
                <a:gs pos="0">
                  <a:srgbClr val="071121">
                    <a:alpha val="100000"/>
                  </a:srgbClr>
                </a:gs>
                <a:gs pos="50000">
                  <a:srgbClr val="4F5661">
                    <a:alpha val="78500"/>
                  </a:srgbClr>
                </a:gs>
                <a:gs pos="100000">
                  <a:srgbClr val="060F1F">
                    <a:alpha val="0"/>
                  </a:srgbClr>
                </a:gs>
              </a:gsLst>
              <a:lin ang="0"/>
            </a:gradFill>
          </p:spPr>
        </p:sp>
        <p:sp>
          <p:nvSpPr>
            <p:cNvPr name="TextBox 17" id="17"/>
            <p:cNvSpPr txBox="true"/>
            <p:nvPr/>
          </p:nvSpPr>
          <p:spPr>
            <a:xfrm>
              <a:off x="0" y="0"/>
              <a:ext cx="5446014" cy="2267842"/>
            </a:xfrm>
            <a:prstGeom prst="rect">
              <a:avLst/>
            </a:prstGeom>
          </p:spPr>
          <p:txBody>
            <a:bodyPr anchor="ctr" rtlCol="false" tIns="50800" lIns="50800" bIns="50800" rIns="50800"/>
            <a:lstStyle/>
            <a:p>
              <a:pPr algn="ctr">
                <a:lnSpc>
                  <a:spcPts val="1917"/>
                </a:lnSpc>
              </a:pPr>
            </a:p>
          </p:txBody>
        </p:sp>
      </p:grpSp>
      <p:sp>
        <p:nvSpPr>
          <p:cNvPr name="Freeform 18" id="18"/>
          <p:cNvSpPr/>
          <p:nvPr/>
        </p:nvSpPr>
        <p:spPr>
          <a:xfrm flipH="false" flipV="false" rot="0">
            <a:off x="193533" y="4507532"/>
            <a:ext cx="7970930" cy="5659360"/>
          </a:xfrm>
          <a:custGeom>
            <a:avLst/>
            <a:gdLst/>
            <a:ahLst/>
            <a:cxnLst/>
            <a:rect r="r" b="b" t="t" l="l"/>
            <a:pathLst>
              <a:path h="5659360" w="7970930">
                <a:moveTo>
                  <a:pt x="0" y="0"/>
                </a:moveTo>
                <a:lnTo>
                  <a:pt x="7970929" y="0"/>
                </a:lnTo>
                <a:lnTo>
                  <a:pt x="7970929" y="5659360"/>
                </a:lnTo>
                <a:lnTo>
                  <a:pt x="0" y="5659360"/>
                </a:lnTo>
                <a:lnTo>
                  <a:pt x="0" y="0"/>
                </a:lnTo>
                <a:close/>
              </a:path>
            </a:pathLst>
          </a:custGeom>
          <a:blipFill>
            <a:blip r:embed="rId5"/>
            <a:stretch>
              <a:fillRect l="0" t="0" r="0" b="0"/>
            </a:stretch>
          </a:blipFill>
        </p:spPr>
      </p:sp>
      <p:sp>
        <p:nvSpPr>
          <p:cNvPr name="Freeform 19" id="19"/>
          <p:cNvSpPr/>
          <p:nvPr/>
        </p:nvSpPr>
        <p:spPr>
          <a:xfrm flipH="false" flipV="false" rot="0">
            <a:off x="8709616" y="4252134"/>
            <a:ext cx="9459333" cy="5581917"/>
          </a:xfrm>
          <a:custGeom>
            <a:avLst/>
            <a:gdLst/>
            <a:ahLst/>
            <a:cxnLst/>
            <a:rect r="r" b="b" t="t" l="l"/>
            <a:pathLst>
              <a:path h="5581917" w="9459333">
                <a:moveTo>
                  <a:pt x="0" y="0"/>
                </a:moveTo>
                <a:lnTo>
                  <a:pt x="9459333" y="0"/>
                </a:lnTo>
                <a:lnTo>
                  <a:pt x="9459333" y="5581918"/>
                </a:lnTo>
                <a:lnTo>
                  <a:pt x="0" y="5581918"/>
                </a:lnTo>
                <a:lnTo>
                  <a:pt x="0" y="0"/>
                </a:lnTo>
                <a:close/>
              </a:path>
            </a:pathLst>
          </a:custGeom>
          <a:blipFill>
            <a:blip r:embed="rId6"/>
            <a:stretch>
              <a:fillRect l="0" t="0" r="0" b="0"/>
            </a:stretch>
          </a:blipFill>
        </p:spPr>
      </p:sp>
      <p:sp>
        <p:nvSpPr>
          <p:cNvPr name="TextBox 20" id="20"/>
          <p:cNvSpPr txBox="true"/>
          <p:nvPr/>
        </p:nvSpPr>
        <p:spPr>
          <a:xfrm rot="0">
            <a:off x="1391939" y="859732"/>
            <a:ext cx="528063" cy="139032"/>
          </a:xfrm>
          <a:prstGeom prst="rect">
            <a:avLst/>
          </a:prstGeom>
        </p:spPr>
        <p:txBody>
          <a:bodyPr anchor="t" rtlCol="false" tIns="0" lIns="0" bIns="0" rIns="0">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9</a:t>
            </a:r>
          </a:p>
        </p:txBody>
      </p:sp>
      <p:sp>
        <p:nvSpPr>
          <p:cNvPr name="TextBox 21" id="21"/>
          <p:cNvSpPr txBox="true"/>
          <p:nvPr/>
        </p:nvSpPr>
        <p:spPr>
          <a:xfrm rot="0">
            <a:off x="193533" y="1896383"/>
            <a:ext cx="7970930" cy="2611149"/>
          </a:xfrm>
          <a:prstGeom prst="rect">
            <a:avLst/>
          </a:prstGeom>
        </p:spPr>
        <p:txBody>
          <a:bodyPr anchor="t" rtlCol="false" tIns="0" lIns="0" bIns="0" rIns="0">
            <a:spAutoFit/>
          </a:bodyPr>
          <a:lstStyle/>
          <a:p>
            <a:pPr algn="l">
              <a:lnSpc>
                <a:spcPts val="2939"/>
              </a:lnSpc>
            </a:pPr>
            <a:r>
              <a:rPr lang="en-US" sz="2145">
                <a:solidFill>
                  <a:srgbClr val="FFFFFF"/>
                </a:solidFill>
                <a:latin typeface="Poppins Light"/>
                <a:ea typeface="Poppins Light"/>
                <a:cs typeface="Poppins Light"/>
                <a:sym typeface="Poppins Light"/>
              </a:rPr>
              <a:t>Note :</a:t>
            </a:r>
            <a:r>
              <a:rPr lang="en-US" sz="2145" b="true">
                <a:solidFill>
                  <a:srgbClr val="FFFFFF"/>
                </a:solidFill>
                <a:latin typeface="Poppins Bold"/>
                <a:ea typeface="Poppins Bold"/>
                <a:cs typeface="Poppins Bold"/>
                <a:sym typeface="Poppins Bold"/>
              </a:rPr>
              <a:t>WhatWeb</a:t>
            </a:r>
            <a:r>
              <a:rPr lang="en-US" sz="2145">
                <a:solidFill>
                  <a:srgbClr val="FFFFFF"/>
                </a:solidFill>
                <a:latin typeface="Poppins Light"/>
                <a:ea typeface="Poppins Light"/>
                <a:cs typeface="Poppins Light"/>
                <a:sym typeface="Poppins Light"/>
              </a:rPr>
              <a:t> is a web reconnaissance and vulnerability scanning tool that can identify various aspects of a website, including the web server, operating system, content management system (CMS)</a:t>
            </a:r>
          </a:p>
          <a:p>
            <a:pPr algn="l" marL="463263" indent="-231631" lvl="1">
              <a:lnSpc>
                <a:spcPts val="2939"/>
              </a:lnSpc>
              <a:buFont typeface="Arial"/>
              <a:buChar char="•"/>
            </a:pPr>
            <a:r>
              <a:rPr lang="en-US" sz="2145">
                <a:solidFill>
                  <a:srgbClr val="FFFFFF"/>
                </a:solidFill>
                <a:latin typeface="Poppins Light"/>
                <a:ea typeface="Poppins Light"/>
                <a:cs typeface="Poppins Light"/>
                <a:sym typeface="Poppins Light"/>
              </a:rPr>
              <a:t>I used the following command : </a:t>
            </a:r>
            <a:r>
              <a:rPr lang="en-US" sz="2145">
                <a:solidFill>
                  <a:srgbClr val="FC322E"/>
                </a:solidFill>
                <a:latin typeface="Poppins Light"/>
                <a:ea typeface="Poppins Light"/>
                <a:cs typeface="Poppins Light"/>
                <a:sym typeface="Poppins Light"/>
              </a:rPr>
              <a:t>Whatweb 192.168.1.32 -v -a 4</a:t>
            </a:r>
            <a:r>
              <a:rPr lang="en-US" sz="2145">
                <a:solidFill>
                  <a:srgbClr val="FFFFFF"/>
                </a:solidFill>
                <a:latin typeface="Poppins Light"/>
                <a:ea typeface="Poppins Light"/>
                <a:cs typeface="Poppins Light"/>
                <a:sym typeface="Poppins Light"/>
              </a:rPr>
              <a:t> according of screens we would find many info like plugin of website is wordpress http server is apache</a:t>
            </a:r>
          </a:p>
        </p:txBody>
      </p:sp>
      <p:sp>
        <p:nvSpPr>
          <p:cNvPr name="TextBox 22" id="22"/>
          <p:cNvSpPr txBox="true"/>
          <p:nvPr/>
        </p:nvSpPr>
        <p:spPr>
          <a:xfrm rot="0">
            <a:off x="9144000" y="2561384"/>
            <a:ext cx="8516083" cy="1496724"/>
          </a:xfrm>
          <a:prstGeom prst="rect">
            <a:avLst/>
          </a:prstGeom>
        </p:spPr>
        <p:txBody>
          <a:bodyPr anchor="t" rtlCol="false" tIns="0" lIns="0" bIns="0" rIns="0">
            <a:spAutoFit/>
          </a:bodyPr>
          <a:lstStyle/>
          <a:p>
            <a:pPr algn="l" marL="463263" indent="-231631" lvl="1">
              <a:lnSpc>
                <a:spcPts val="2939"/>
              </a:lnSpc>
              <a:buFont typeface="Arial"/>
              <a:buChar char="•"/>
            </a:pPr>
            <a:r>
              <a:rPr lang="en-US" sz="2145">
                <a:solidFill>
                  <a:srgbClr val="FFFFFF"/>
                </a:solidFill>
                <a:latin typeface="Poppins Light"/>
                <a:ea typeface="Poppins Light"/>
                <a:cs typeface="Poppins Light"/>
                <a:sym typeface="Poppins Light"/>
              </a:rPr>
              <a:t>by the time opening of website in browser We had got screens it likes boot of machine called Mr robot without any</a:t>
            </a:r>
            <a:r>
              <a:rPr lang="en-US" sz="2145">
                <a:solidFill>
                  <a:srgbClr val="FFFFFF"/>
                </a:solidFill>
                <a:latin typeface="Poppins Light"/>
                <a:ea typeface="Poppins Light"/>
                <a:cs typeface="Poppins Light"/>
                <a:sym typeface="Poppins Light"/>
              </a:rPr>
              <a:t> interaction so that I will bruteforce to discover is there any open directory of website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DAGmW7r9fKY</dc:identifier>
  <dcterms:modified xsi:type="dcterms:W3CDTF">2011-08-01T06:04:30Z</dcterms:modified>
  <cp:revision>1</cp:revision>
  <dc:title>DEPI PROJECT</dc:title>
</cp:coreProperties>
</file>